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6"/>
  </p:notesMasterIdLst>
  <p:sldIdLst>
    <p:sldId id="256" r:id="rId2"/>
    <p:sldId id="257" r:id="rId3"/>
    <p:sldId id="258" r:id="rId4"/>
    <p:sldId id="274" r:id="rId5"/>
    <p:sldId id="259" r:id="rId6"/>
    <p:sldId id="311" r:id="rId7"/>
    <p:sldId id="314" r:id="rId8"/>
    <p:sldId id="315" r:id="rId9"/>
    <p:sldId id="316" r:id="rId10"/>
    <p:sldId id="260" r:id="rId11"/>
    <p:sldId id="309" r:id="rId12"/>
    <p:sldId id="261" r:id="rId13"/>
    <p:sldId id="287" r:id="rId14"/>
    <p:sldId id="263" r:id="rId15"/>
    <p:sldId id="288" r:id="rId16"/>
    <p:sldId id="264" r:id="rId17"/>
    <p:sldId id="266" r:id="rId18"/>
    <p:sldId id="291" r:id="rId19"/>
    <p:sldId id="292" r:id="rId20"/>
    <p:sldId id="271" r:id="rId21"/>
    <p:sldId id="295" r:id="rId22"/>
    <p:sldId id="296" r:id="rId23"/>
    <p:sldId id="297" r:id="rId24"/>
    <p:sldId id="298" r:id="rId25"/>
    <p:sldId id="272" r:id="rId26"/>
    <p:sldId id="275" r:id="rId27"/>
    <p:sldId id="293" r:id="rId28"/>
    <p:sldId id="312" r:id="rId29"/>
    <p:sldId id="299" r:id="rId30"/>
    <p:sldId id="262" r:id="rId31"/>
    <p:sldId id="300" r:id="rId32"/>
    <p:sldId id="301" r:id="rId33"/>
    <p:sldId id="279" r:id="rId34"/>
    <p:sldId id="302" r:id="rId35"/>
    <p:sldId id="303" r:id="rId36"/>
    <p:sldId id="304" r:id="rId37"/>
    <p:sldId id="308" r:id="rId38"/>
    <p:sldId id="276" r:id="rId39"/>
    <p:sldId id="265" r:id="rId40"/>
    <p:sldId id="277" r:id="rId41"/>
    <p:sldId id="305" r:id="rId42"/>
    <p:sldId id="313" r:id="rId43"/>
    <p:sldId id="290" r:id="rId44"/>
    <p:sldId id="280"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18"/>
    <p:restoredTop sz="96405"/>
  </p:normalViewPr>
  <p:slideViewPr>
    <p:cSldViewPr snapToGrid="0" snapToObjects="1">
      <p:cViewPr varScale="1">
        <p:scale>
          <a:sx n="89" d="100"/>
          <a:sy n="89" d="100"/>
        </p:scale>
        <p:origin x="168" y="984"/>
      </p:cViewPr>
      <p:guideLst/>
    </p:cSldViewPr>
  </p:slideViewPr>
  <p:outlineViewPr>
    <p:cViewPr>
      <p:scale>
        <a:sx n="33" d="100"/>
        <a:sy n="33" d="100"/>
      </p:scale>
      <p:origin x="0" y="-500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3CFBA4-7F5D-B840-9DA2-00E8FEEAA2B8}" type="doc">
      <dgm:prSet loTypeId="urn:microsoft.com/office/officeart/2005/8/layout/venn1" loCatId="" qsTypeId="urn:microsoft.com/office/officeart/2005/8/quickstyle/simple1" qsCatId="simple" csTypeId="urn:microsoft.com/office/officeart/2005/8/colors/accent1_2" csCatId="accent1" phldr="1"/>
      <dgm:spPr/>
    </dgm:pt>
    <dgm:pt modelId="{AA30F018-FDBD-B542-9962-0DBF0DB833A2}">
      <dgm:prSet phldrT="[Text]" custT="1"/>
      <dgm:spPr>
        <a:solidFill>
          <a:schemeClr val="accent6">
            <a:lumMod val="40000"/>
            <a:lumOff val="60000"/>
            <a:alpha val="24717"/>
          </a:schemeClr>
        </a:solidFill>
      </dgm:spPr>
      <dgm:t>
        <a:bodyPr/>
        <a:lstStyle/>
        <a:p>
          <a:pPr algn="l">
            <a:lnSpc>
              <a:spcPct val="125000"/>
            </a:lnSpc>
          </a:pPr>
          <a:r>
            <a:rPr lang="en-US" sz="2400" dirty="0">
              <a:solidFill>
                <a:schemeClr val="bg1"/>
              </a:solidFill>
            </a:rPr>
            <a:t>IST class                                          Northwest M.S.                                                          Gr. 7                                                    sci. &gt; des.                                                         insulating device                                    t-tests of means</a:t>
          </a:r>
        </a:p>
      </dgm:t>
    </dgm:pt>
    <dgm:pt modelId="{C0054187-5CE2-0749-B890-E534CCD7D3C8}" type="parTrans" cxnId="{076F7C20-927C-0045-AE13-A540C9C364F1}">
      <dgm:prSet/>
      <dgm:spPr/>
      <dgm:t>
        <a:bodyPr/>
        <a:lstStyle/>
        <a:p>
          <a:endParaRPr lang="en-US"/>
        </a:p>
      </dgm:t>
    </dgm:pt>
    <dgm:pt modelId="{5BA414A1-5D3B-4D4E-BDCE-0E3577129527}" type="sibTrans" cxnId="{076F7C20-927C-0045-AE13-A540C9C364F1}">
      <dgm:prSet/>
      <dgm:spPr/>
      <dgm:t>
        <a:bodyPr/>
        <a:lstStyle/>
        <a:p>
          <a:endParaRPr lang="en-US"/>
        </a:p>
      </dgm:t>
    </dgm:pt>
    <dgm:pt modelId="{D7AC9DFA-6835-E047-A6AB-296C94386602}">
      <dgm:prSet phldrT="[Text]" custT="1"/>
      <dgm:spPr>
        <a:solidFill>
          <a:srgbClr val="FFFF00">
            <a:alpha val="25096"/>
          </a:srgbClr>
        </a:solidFill>
      </dgm:spPr>
      <dgm:t>
        <a:bodyPr/>
        <a:lstStyle/>
        <a:p>
          <a:pPr algn="r">
            <a:lnSpc>
              <a:spcPct val="125000"/>
            </a:lnSpc>
          </a:pPr>
          <a:r>
            <a:rPr lang="en-US" sz="2400" dirty="0">
              <a:solidFill>
                <a:schemeClr val="bg1"/>
              </a:solidFill>
            </a:rPr>
            <a:t>OST camp                                             Central M.S.                                                         Gr. 6-8                                               des. &gt; sci.                                                         electronic door                 multilevel modeling</a:t>
          </a:r>
          <a:endParaRPr lang="en-US" sz="2400" dirty="0"/>
        </a:p>
      </dgm:t>
    </dgm:pt>
    <dgm:pt modelId="{4CEB5795-5EA9-7E45-855F-E2A09DC1FACD}" type="parTrans" cxnId="{002E02A0-7080-2D47-9690-ED764D892694}">
      <dgm:prSet/>
      <dgm:spPr/>
      <dgm:t>
        <a:bodyPr/>
        <a:lstStyle/>
        <a:p>
          <a:endParaRPr lang="en-US"/>
        </a:p>
      </dgm:t>
    </dgm:pt>
    <dgm:pt modelId="{E4993DE9-0ACA-334C-82AE-0567E89AE9CA}" type="sibTrans" cxnId="{002E02A0-7080-2D47-9690-ED764D892694}">
      <dgm:prSet/>
      <dgm:spPr/>
      <dgm:t>
        <a:bodyPr/>
        <a:lstStyle/>
        <a:p>
          <a:endParaRPr lang="en-US"/>
        </a:p>
      </dgm:t>
    </dgm:pt>
    <dgm:pt modelId="{497753AA-3134-874A-B5A4-0207A26E7DFC}" type="pres">
      <dgm:prSet presAssocID="{CC3CFBA4-7F5D-B840-9DA2-00E8FEEAA2B8}" presName="compositeShape" presStyleCnt="0">
        <dgm:presLayoutVars>
          <dgm:chMax val="7"/>
          <dgm:dir/>
          <dgm:resizeHandles val="exact"/>
        </dgm:presLayoutVars>
      </dgm:prSet>
      <dgm:spPr/>
    </dgm:pt>
    <dgm:pt modelId="{7B01B218-FE0E-DF49-8179-1CCFE08B30C3}" type="pres">
      <dgm:prSet presAssocID="{AA30F018-FDBD-B542-9962-0DBF0DB833A2}" presName="circ1" presStyleLbl="vennNode1" presStyleIdx="0" presStyleCnt="2" custScaleX="135530" custScaleY="100547"/>
      <dgm:spPr/>
    </dgm:pt>
    <dgm:pt modelId="{4DDEA9AE-1FCC-4F46-83D1-D0693EF96066}" type="pres">
      <dgm:prSet presAssocID="{AA30F018-FDBD-B542-9962-0DBF0DB833A2}" presName="circ1Tx" presStyleLbl="revTx" presStyleIdx="0" presStyleCnt="0">
        <dgm:presLayoutVars>
          <dgm:chMax val="0"/>
          <dgm:chPref val="0"/>
          <dgm:bulletEnabled val="1"/>
        </dgm:presLayoutVars>
      </dgm:prSet>
      <dgm:spPr/>
    </dgm:pt>
    <dgm:pt modelId="{ACD60AED-7928-3142-A24D-F9916DDCFBEC}" type="pres">
      <dgm:prSet presAssocID="{D7AC9DFA-6835-E047-A6AB-296C94386602}" presName="circ2" presStyleLbl="vennNode1" presStyleIdx="1" presStyleCnt="2" custScaleX="135694" custScaleY="100547"/>
      <dgm:spPr/>
    </dgm:pt>
    <dgm:pt modelId="{E197B25A-D8DC-EA46-AD33-53AA6CE41A86}" type="pres">
      <dgm:prSet presAssocID="{D7AC9DFA-6835-E047-A6AB-296C94386602}" presName="circ2Tx" presStyleLbl="revTx" presStyleIdx="0" presStyleCnt="0">
        <dgm:presLayoutVars>
          <dgm:chMax val="0"/>
          <dgm:chPref val="0"/>
          <dgm:bulletEnabled val="1"/>
        </dgm:presLayoutVars>
      </dgm:prSet>
      <dgm:spPr/>
    </dgm:pt>
  </dgm:ptLst>
  <dgm:cxnLst>
    <dgm:cxn modelId="{F872D407-0388-894D-8D5D-A838D6941070}" type="presOf" srcId="{D7AC9DFA-6835-E047-A6AB-296C94386602}" destId="{E197B25A-D8DC-EA46-AD33-53AA6CE41A86}" srcOrd="1" destOrd="0" presId="urn:microsoft.com/office/officeart/2005/8/layout/venn1"/>
    <dgm:cxn modelId="{076F7C20-927C-0045-AE13-A540C9C364F1}" srcId="{CC3CFBA4-7F5D-B840-9DA2-00E8FEEAA2B8}" destId="{AA30F018-FDBD-B542-9962-0DBF0DB833A2}" srcOrd="0" destOrd="0" parTransId="{C0054187-5CE2-0749-B890-E534CCD7D3C8}" sibTransId="{5BA414A1-5D3B-4D4E-BDCE-0E3577129527}"/>
    <dgm:cxn modelId="{E7D87E5C-0DCF-F045-817A-391B63D41BAB}" type="presOf" srcId="{CC3CFBA4-7F5D-B840-9DA2-00E8FEEAA2B8}" destId="{497753AA-3134-874A-B5A4-0207A26E7DFC}" srcOrd="0" destOrd="0" presId="urn:microsoft.com/office/officeart/2005/8/layout/venn1"/>
    <dgm:cxn modelId="{72255B94-D36D-8646-A906-1DE384EC6210}" type="presOf" srcId="{AA30F018-FDBD-B542-9962-0DBF0DB833A2}" destId="{4DDEA9AE-1FCC-4F46-83D1-D0693EF96066}" srcOrd="1" destOrd="0" presId="urn:microsoft.com/office/officeart/2005/8/layout/venn1"/>
    <dgm:cxn modelId="{002E02A0-7080-2D47-9690-ED764D892694}" srcId="{CC3CFBA4-7F5D-B840-9DA2-00E8FEEAA2B8}" destId="{D7AC9DFA-6835-E047-A6AB-296C94386602}" srcOrd="1" destOrd="0" parTransId="{4CEB5795-5EA9-7E45-855F-E2A09DC1FACD}" sibTransId="{E4993DE9-0ACA-334C-82AE-0567E89AE9CA}"/>
    <dgm:cxn modelId="{35E2D3E5-F2C5-6946-BDEA-4CEDEBF4CAFE}" type="presOf" srcId="{D7AC9DFA-6835-E047-A6AB-296C94386602}" destId="{ACD60AED-7928-3142-A24D-F9916DDCFBEC}" srcOrd="0" destOrd="0" presId="urn:microsoft.com/office/officeart/2005/8/layout/venn1"/>
    <dgm:cxn modelId="{E9A91FE6-0814-E944-BA4D-E617D775BF70}" type="presOf" srcId="{AA30F018-FDBD-B542-9962-0DBF0DB833A2}" destId="{7B01B218-FE0E-DF49-8179-1CCFE08B30C3}" srcOrd="0" destOrd="0" presId="urn:microsoft.com/office/officeart/2005/8/layout/venn1"/>
    <dgm:cxn modelId="{BF025003-18FB-7540-81EB-5B615831F897}" type="presParOf" srcId="{497753AA-3134-874A-B5A4-0207A26E7DFC}" destId="{7B01B218-FE0E-DF49-8179-1CCFE08B30C3}" srcOrd="0" destOrd="0" presId="urn:microsoft.com/office/officeart/2005/8/layout/venn1"/>
    <dgm:cxn modelId="{90781674-1900-FC41-9115-998F43D7A375}" type="presParOf" srcId="{497753AA-3134-874A-B5A4-0207A26E7DFC}" destId="{4DDEA9AE-1FCC-4F46-83D1-D0693EF96066}" srcOrd="1" destOrd="0" presId="urn:microsoft.com/office/officeart/2005/8/layout/venn1"/>
    <dgm:cxn modelId="{6AADC8F9-8533-304A-89C6-6E79F342E7FD}" type="presParOf" srcId="{497753AA-3134-874A-B5A4-0207A26E7DFC}" destId="{ACD60AED-7928-3142-A24D-F9916DDCFBEC}" srcOrd="2" destOrd="0" presId="urn:microsoft.com/office/officeart/2005/8/layout/venn1"/>
    <dgm:cxn modelId="{DC22345B-F5D5-DF4D-B8F2-C3865AB389DB}" type="presParOf" srcId="{497753AA-3134-874A-B5A4-0207A26E7DFC}" destId="{E197B25A-D8DC-EA46-AD33-53AA6CE41A86}"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1B218-FE0E-DF49-8179-1CCFE08B30C3}">
      <dsp:nvSpPr>
        <dsp:cNvPr id="0" name=""/>
        <dsp:cNvSpPr/>
      </dsp:nvSpPr>
      <dsp:spPr>
        <a:xfrm>
          <a:off x="398466" y="0"/>
          <a:ext cx="7303968" cy="5418668"/>
        </a:xfrm>
        <a:prstGeom prst="ellipse">
          <a:avLst/>
        </a:prstGeom>
        <a:solidFill>
          <a:schemeClr val="accent6">
            <a:lumMod val="40000"/>
            <a:lumOff val="60000"/>
            <a:alpha val="24717"/>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066800">
            <a:lnSpc>
              <a:spcPct val="125000"/>
            </a:lnSpc>
            <a:spcBef>
              <a:spcPct val="0"/>
            </a:spcBef>
            <a:spcAft>
              <a:spcPct val="35000"/>
            </a:spcAft>
            <a:buNone/>
          </a:pPr>
          <a:r>
            <a:rPr lang="en-US" sz="2400" kern="1200" dirty="0">
              <a:solidFill>
                <a:schemeClr val="bg1"/>
              </a:solidFill>
            </a:rPr>
            <a:t>IST class                                          Northwest M.S.                                                          Gr. 7                                                    sci. &gt; des.                                                         insulating device                                    t-tests of means</a:t>
          </a:r>
        </a:p>
      </dsp:txBody>
      <dsp:txXfrm>
        <a:off x="1418389" y="638976"/>
        <a:ext cx="4211297" cy="4140713"/>
      </dsp:txXfrm>
    </dsp:sp>
    <dsp:sp modelId="{ACD60AED-7928-3142-A24D-F9916DDCFBEC}">
      <dsp:nvSpPr>
        <dsp:cNvPr id="0" name=""/>
        <dsp:cNvSpPr/>
      </dsp:nvSpPr>
      <dsp:spPr>
        <a:xfrm>
          <a:off x="4278147" y="0"/>
          <a:ext cx="7312806" cy="5418668"/>
        </a:xfrm>
        <a:prstGeom prst="ellipse">
          <a:avLst/>
        </a:prstGeom>
        <a:solidFill>
          <a:srgbClr val="FFFF00">
            <a:alpha val="25096"/>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066800">
            <a:lnSpc>
              <a:spcPct val="125000"/>
            </a:lnSpc>
            <a:spcBef>
              <a:spcPct val="0"/>
            </a:spcBef>
            <a:spcAft>
              <a:spcPct val="35000"/>
            </a:spcAft>
            <a:buNone/>
          </a:pPr>
          <a:r>
            <a:rPr lang="en-US" sz="2400" kern="1200" dirty="0">
              <a:solidFill>
                <a:schemeClr val="bg1"/>
              </a:solidFill>
            </a:rPr>
            <a:t>OST camp                                             Central M.S.                                                         Gr. 6-8                                               des. &gt; sci.                                                         electronic door                 multilevel modeling</a:t>
          </a:r>
          <a:endParaRPr lang="en-US" sz="2400" kern="1200" dirty="0"/>
        </a:p>
      </dsp:txBody>
      <dsp:txXfrm>
        <a:off x="6353403" y="638976"/>
        <a:ext cx="4216393" cy="414071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CEC43-FB97-B34A-AB06-DD15591DB33C}" type="datetimeFigureOut">
              <a:rPr lang="en-US" smtClean="0"/>
              <a:t>5/1/22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DB515-87B7-B84A-B514-D27DC43E012A}" type="slidenum">
              <a:rPr lang="en-US" smtClean="0"/>
              <a:t>‹#›</a:t>
            </a:fld>
            <a:endParaRPr lang="en-US"/>
          </a:p>
        </p:txBody>
      </p:sp>
    </p:spTree>
    <p:extLst>
      <p:ext uri="{BB962C8B-B14F-4D97-AF65-F5344CB8AC3E}">
        <p14:creationId xmlns:p14="http://schemas.microsoft.com/office/powerpoint/2010/main" val="1020586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will situate myself in this work. From 1981-1999 I was born and raised through grades K-12 in suburban areas of New York City and Houston, in predominantly white and upper-middle class communities. I enjoyed competitions, both individual- and team-based. In these competitions, it was very important to me that everyone had what I perceived to be an equal chance, with rules equally enforced. &lt;click&gt; This first picture clearly shows a young researcher, observing teammates holding a Connecticut state championship trophy for soccer.</a:t>
            </a:r>
          </a:p>
          <a:p>
            <a:endParaRPr lang="en-US" dirty="0"/>
          </a:p>
          <a:p>
            <a:r>
              <a:rPr lang="en-US" dirty="0"/>
              <a:t>For grades 13-20, interspersed with 10 years teaching during the school day, I have lived in urban and semi-urban areas, more heterogeneous in terms of race and ethnicity, socioeconomic class, and cultural and linguistic backgrounds. My early years in middle-grades education still had a focus on equality and competition. &lt;click&gt; Here we see a young-ish practitioner, with a Science Olympiad team co-founded with a mentor who helped me survived my first four years of teaching, Mr. Billy McDonald.</a:t>
            </a:r>
          </a:p>
          <a:p>
            <a:endParaRPr lang="en-US" dirty="0"/>
          </a:p>
          <a:p>
            <a:r>
              <a:rPr lang="en-US" dirty="0"/>
              <a:t>For 10-and-a-half of the last 12 years, I have lived ***VERY close*** to what I call “Mills City”… </a:t>
            </a:r>
            <a:r>
              <a:rPr lang="en-US" i="1" dirty="0"/>
              <a:t>perhaps</a:t>
            </a:r>
            <a:r>
              <a:rPr lang="en-US" i="0" dirty="0"/>
              <a:t> as close as possible. #</a:t>
            </a:r>
            <a:r>
              <a:rPr lang="en-US" i="0" dirty="0" err="1"/>
              <a:t>PlausibleAnonymity</a:t>
            </a:r>
            <a:r>
              <a:rPr lang="en-US" i="0" dirty="0"/>
              <a:t> In this time, my work has shifted from more competition- to community-oriented, or perhaps a combination that Hutter and colleagues call “communitition”. Also, my focus on equality has trended towards </a:t>
            </a:r>
            <a:r>
              <a:rPr lang="en-US" i="1" dirty="0"/>
              <a:t>equity</a:t>
            </a:r>
            <a:r>
              <a:rPr lang="en-US" i="0" dirty="0"/>
              <a:t>, or what Amy Sun of </a:t>
            </a:r>
            <a:r>
              <a:rPr lang="en-US" i="0" dirty="0" err="1"/>
              <a:t>everydayfeminism.com</a:t>
            </a:r>
            <a:r>
              <a:rPr lang="en-US" i="0" dirty="0"/>
              <a:t> calls “giving everyone what they need to be successful”. &lt;click&gt; Here we see photos from two February Vacation Camps, including one team and a community Showcase.</a:t>
            </a:r>
          </a:p>
          <a:p>
            <a:endParaRPr lang="en-US" i="0" dirty="0"/>
          </a:p>
          <a:p>
            <a:r>
              <a:rPr lang="en-US" i="0" dirty="0"/>
              <a:t>In sum, I consider dialectics to be core to my identity – logics of urban and suburban living; majoritized and minoritized ways of being, thinking, and doing; and the deeper understandings and more equitable learning designs that we can create, if we take “both/and” approaches to research, making sure to prioritize historically minoritized voices. &lt;click&gt;</a:t>
            </a:r>
          </a:p>
          <a:p>
            <a:endParaRPr lang="en-US" i="0" dirty="0"/>
          </a:p>
          <a:p>
            <a:r>
              <a:rPr lang="en-US" i="0" dirty="0"/>
              <a:t>As a researcher, I identify as a learning scientist, considering ALL sciences – social, natural, educational, economic, etc. – when studying learning. I am an engineer who was one class from a poetry minor; a science teacher who also led Literacy Workshops; and a consistent member of interdisciplinary teams that included members with expertise in science education, language-learning, psychometrics, entrepreneurship, inventiveness, career development, life purpose, and more. </a:t>
            </a:r>
          </a:p>
          <a:p>
            <a:endParaRPr lang="en-US" i="0" dirty="0"/>
          </a:p>
          <a:p>
            <a:r>
              <a:rPr lang="en-US" i="0" dirty="0"/>
              <a:t>Finally, as a practitioner and researcher, student engagement has always been “magic” for me – and, fortunately, I am not alone in that stance, as it is central to theories of motivation, flow, and self-determination. And though the field of student engagement has some problematic roots in equality-based approaches, I view my work as part of a shift in the field towards more equitable approaches.</a:t>
            </a:r>
            <a:endParaRPr lang="en-US" dirty="0"/>
          </a:p>
        </p:txBody>
      </p:sp>
      <p:sp>
        <p:nvSpPr>
          <p:cNvPr id="4" name="Slide Number Placeholder 3"/>
          <p:cNvSpPr>
            <a:spLocks noGrp="1"/>
          </p:cNvSpPr>
          <p:nvPr>
            <p:ph type="sldNum" sz="quarter" idx="5"/>
          </p:nvPr>
        </p:nvSpPr>
        <p:spPr/>
        <p:txBody>
          <a:bodyPr/>
          <a:lstStyle/>
          <a:p>
            <a:fld id="{E38DB515-87B7-B84A-B514-D27DC43E012A}" type="slidenum">
              <a:rPr lang="en-US" smtClean="0"/>
              <a:t>3</a:t>
            </a:fld>
            <a:endParaRPr lang="en-US"/>
          </a:p>
        </p:txBody>
      </p:sp>
    </p:spTree>
    <p:extLst>
      <p:ext uri="{BB962C8B-B14F-4D97-AF65-F5344CB8AC3E}">
        <p14:creationId xmlns:p14="http://schemas.microsoft.com/office/powerpoint/2010/main" val="1626432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DB515-87B7-B84A-B514-D27DC43E012A}" type="slidenum">
              <a:rPr lang="en-US" smtClean="0"/>
              <a:t>4</a:t>
            </a:fld>
            <a:endParaRPr lang="en-US"/>
          </a:p>
        </p:txBody>
      </p:sp>
    </p:spTree>
    <p:extLst>
      <p:ext uri="{BB962C8B-B14F-4D97-AF65-F5344CB8AC3E}">
        <p14:creationId xmlns:p14="http://schemas.microsoft.com/office/powerpoint/2010/main" val="401348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DB515-87B7-B84A-B514-D27DC43E012A}" type="slidenum">
              <a:rPr lang="en-US" smtClean="0"/>
              <a:t>11</a:t>
            </a:fld>
            <a:endParaRPr lang="en-US"/>
          </a:p>
        </p:txBody>
      </p:sp>
    </p:spTree>
    <p:extLst>
      <p:ext uri="{BB962C8B-B14F-4D97-AF65-F5344CB8AC3E}">
        <p14:creationId xmlns:p14="http://schemas.microsoft.com/office/powerpoint/2010/main" val="408488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DB515-87B7-B84A-B514-D27DC43E012A}" type="slidenum">
              <a:rPr lang="en-US" smtClean="0"/>
              <a:t>16</a:t>
            </a:fld>
            <a:endParaRPr lang="en-US"/>
          </a:p>
        </p:txBody>
      </p:sp>
    </p:spTree>
    <p:extLst>
      <p:ext uri="{BB962C8B-B14F-4D97-AF65-F5344CB8AC3E}">
        <p14:creationId xmlns:p14="http://schemas.microsoft.com/office/powerpoint/2010/main" val="3609489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DB515-87B7-B84A-B514-D27DC43E012A}" type="slidenum">
              <a:rPr lang="en-US" smtClean="0"/>
              <a:t>17</a:t>
            </a:fld>
            <a:endParaRPr lang="en-US"/>
          </a:p>
        </p:txBody>
      </p:sp>
    </p:spTree>
    <p:extLst>
      <p:ext uri="{BB962C8B-B14F-4D97-AF65-F5344CB8AC3E}">
        <p14:creationId xmlns:p14="http://schemas.microsoft.com/office/powerpoint/2010/main" val="311665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DB515-87B7-B84A-B514-D27DC43E012A}" type="slidenum">
              <a:rPr lang="en-US" smtClean="0"/>
              <a:t>32</a:t>
            </a:fld>
            <a:endParaRPr lang="en-US"/>
          </a:p>
        </p:txBody>
      </p:sp>
    </p:spTree>
    <p:extLst>
      <p:ext uri="{BB962C8B-B14F-4D97-AF65-F5344CB8AC3E}">
        <p14:creationId xmlns:p14="http://schemas.microsoft.com/office/powerpoint/2010/main" val="18795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5/1/22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5.jpeg"/><Relationship Id="rId5" Type="http://schemas.openxmlformats.org/officeDocument/2006/relationships/diagramQuickStyle" Target="../diagrams/quickStyle1.xml"/><Relationship Id="rId10" Type="http://schemas.openxmlformats.org/officeDocument/2006/relationships/image" Target="../media/image14.jpeg"/><Relationship Id="rId4" Type="http://schemas.openxmlformats.org/officeDocument/2006/relationships/diagramLayout" Target="../diagrams/layout1.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2" Type="http://schemas.openxmlformats.org/officeDocument/2006/relationships/hyperlink" Target="https://doi.org/10.1177/1558689815607692"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lemelson.mit.edu/resources/curriculum-invention"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l="-34000" r="-3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75E8E-18C7-6744-8ED5-06C06C809A1A}"/>
              </a:ext>
            </a:extLst>
          </p:cNvPr>
          <p:cNvSpPr>
            <a:spLocks noGrp="1"/>
          </p:cNvSpPr>
          <p:nvPr>
            <p:ph type="ctrTitle"/>
          </p:nvPr>
        </p:nvSpPr>
        <p:spPr>
          <a:xfrm>
            <a:off x="3596640" y="1480791"/>
            <a:ext cx="8446353" cy="2421464"/>
          </a:xfrm>
        </p:spPr>
        <p:txBody>
          <a:bodyPr>
            <a:noAutofit/>
          </a:bodyPr>
          <a:lstStyle/>
          <a:p>
            <a:r>
              <a:rPr lang="en-US" sz="3200" b="1" cap="small" dirty="0">
                <a:solidFill>
                  <a:schemeClr val="bg1"/>
                </a:solidFill>
                <a:latin typeface="Calibri" panose="020F0502020204030204" pitchFamily="34" charset="0"/>
                <a:cs typeface="Calibri" panose="020F0502020204030204" pitchFamily="34" charset="0"/>
              </a:rPr>
              <a:t>Student Engagement in </a:t>
            </a:r>
            <a:br>
              <a:rPr lang="en-US" sz="3200" b="1" cap="small" dirty="0">
                <a:solidFill>
                  <a:schemeClr val="bg1"/>
                </a:solidFill>
                <a:latin typeface="Calibri" panose="020F0502020204030204" pitchFamily="34" charset="0"/>
                <a:cs typeface="Calibri" panose="020F0502020204030204" pitchFamily="34" charset="0"/>
              </a:rPr>
            </a:br>
            <a:r>
              <a:rPr lang="en-US" sz="3200" b="1" cap="small" dirty="0">
                <a:solidFill>
                  <a:schemeClr val="bg1"/>
                </a:solidFill>
                <a:latin typeface="Calibri" panose="020F0502020204030204" pitchFamily="34" charset="0"/>
                <a:cs typeface="Calibri" panose="020F0502020204030204" pitchFamily="34" charset="0"/>
              </a:rPr>
              <a:t>Science and User-Centered Engineering:</a:t>
            </a:r>
            <a:br>
              <a:rPr lang="en-US" sz="3200" b="1" cap="small" dirty="0">
                <a:solidFill>
                  <a:schemeClr val="bg1"/>
                </a:solidFill>
                <a:latin typeface="Calibri" panose="020F0502020204030204" pitchFamily="34" charset="0"/>
                <a:cs typeface="Calibri" panose="020F0502020204030204" pitchFamily="34" charset="0"/>
              </a:rPr>
            </a:br>
            <a:r>
              <a:rPr lang="en-US" sz="3200" b="1" cap="small" dirty="0">
                <a:solidFill>
                  <a:schemeClr val="bg1"/>
                </a:solidFill>
                <a:latin typeface="Calibri" panose="020F0502020204030204" pitchFamily="34" charset="0"/>
                <a:cs typeface="Calibri" panose="020F0502020204030204" pitchFamily="34" charset="0"/>
              </a:rPr>
              <a:t>Educational Designs with Young Adolescents </a:t>
            </a:r>
            <a:br>
              <a:rPr lang="en-US" sz="3200" b="1" cap="small" dirty="0">
                <a:solidFill>
                  <a:schemeClr val="bg1"/>
                </a:solidFill>
                <a:latin typeface="Calibri" panose="020F0502020204030204" pitchFamily="34" charset="0"/>
                <a:cs typeface="Calibri" panose="020F0502020204030204" pitchFamily="34" charset="0"/>
              </a:rPr>
            </a:br>
            <a:r>
              <a:rPr lang="en-US" sz="3200" b="1" cap="small" dirty="0">
                <a:solidFill>
                  <a:schemeClr val="bg1"/>
                </a:solidFill>
                <a:latin typeface="Calibri" panose="020F0502020204030204" pitchFamily="34" charset="0"/>
                <a:cs typeface="Calibri" panose="020F0502020204030204" pitchFamily="34" charset="0"/>
              </a:rPr>
              <a:t>in an Invention Camp and Classroom Unit </a:t>
            </a:r>
          </a:p>
        </p:txBody>
      </p:sp>
      <p:sp>
        <p:nvSpPr>
          <p:cNvPr id="3" name="Subtitle 2">
            <a:extLst>
              <a:ext uri="{FF2B5EF4-FFF2-40B4-BE49-F238E27FC236}">
                <a16:creationId xmlns:a16="http://schemas.microsoft.com/office/drawing/2014/main" id="{377D0404-1B9F-7749-8F0B-E99C5AC18D64}"/>
              </a:ext>
            </a:extLst>
          </p:cNvPr>
          <p:cNvSpPr>
            <a:spLocks noGrp="1"/>
          </p:cNvSpPr>
          <p:nvPr>
            <p:ph type="subTitle" idx="1"/>
          </p:nvPr>
        </p:nvSpPr>
        <p:spPr>
          <a:xfrm>
            <a:off x="173420" y="4207056"/>
            <a:ext cx="11845159" cy="2057109"/>
          </a:xfrm>
        </p:spPr>
        <p:txBody>
          <a:bodyPr>
            <a:normAutofit/>
          </a:bodyPr>
          <a:lstStyle/>
          <a:p>
            <a:r>
              <a:rPr lang="en-US" b="1" cap="none" dirty="0">
                <a:solidFill>
                  <a:schemeClr val="bg1"/>
                </a:solidFill>
                <a:latin typeface="Calibri" panose="020F0502020204030204" pitchFamily="34" charset="0"/>
                <a:cs typeface="Calibri" panose="020F0502020204030204" pitchFamily="34" charset="0"/>
              </a:rPr>
              <a:t>Mr. David W. Jackson, Boston College</a:t>
            </a:r>
          </a:p>
          <a:p>
            <a:r>
              <a:rPr lang="en-US" b="1" cap="none" dirty="0">
                <a:solidFill>
                  <a:schemeClr val="bg1"/>
                </a:solidFill>
                <a:latin typeface="Calibri" panose="020F0502020204030204" pitchFamily="34" charset="0"/>
                <a:cs typeface="Calibri" panose="020F0502020204030204" pitchFamily="34" charset="0"/>
              </a:rPr>
              <a:t>Dissertation Defense</a:t>
            </a:r>
          </a:p>
          <a:p>
            <a:r>
              <a:rPr lang="en-US" b="1" cap="none" dirty="0">
                <a:solidFill>
                  <a:schemeClr val="bg1"/>
                </a:solidFill>
                <a:latin typeface="Calibri" panose="020F0502020204030204" pitchFamily="34" charset="0"/>
                <a:cs typeface="Calibri" panose="020F0502020204030204" pitchFamily="34" charset="0"/>
              </a:rPr>
              <a:t>May 2, 2022</a:t>
            </a:r>
          </a:p>
          <a:p>
            <a:r>
              <a:rPr lang="en-US" b="1" cap="none" dirty="0">
                <a:solidFill>
                  <a:schemeClr val="bg1"/>
                </a:solidFill>
                <a:latin typeface="Calibri" panose="020F0502020204030204" pitchFamily="34" charset="0"/>
                <a:cs typeface="Calibri" panose="020F0502020204030204" pitchFamily="34" charset="0"/>
              </a:rPr>
              <a:t>Dr. G. Michael “Mike” Barnett, Chair; Dr. Nathaniel J. S. Brown, Reader; Dr. Helen Zhang, Reader</a:t>
            </a:r>
          </a:p>
          <a:p>
            <a:endParaRPr lang="en-US" b="1" cap="none" dirty="0">
              <a:solidFill>
                <a:schemeClr val="bg1"/>
              </a:solidFill>
              <a:latin typeface="Calibri" panose="020F0502020204030204" pitchFamily="34" charset="0"/>
              <a:cs typeface="Calibri" panose="020F0502020204030204" pitchFamily="34" charset="0"/>
            </a:endParaRPr>
          </a:p>
          <a:p>
            <a:r>
              <a:rPr lang="en-US" sz="1600" b="1" i="1" cap="none" dirty="0">
                <a:solidFill>
                  <a:schemeClr val="bg1"/>
                </a:solidFill>
                <a:latin typeface="Calibri" panose="020F0502020204030204" pitchFamily="34" charset="0"/>
                <a:cs typeface="Calibri" panose="020F0502020204030204" pitchFamily="34" charset="0"/>
              </a:rPr>
              <a:t>This work was supported by a Collaborative Fellows grant, from the Boston College Lynch School of Education and Human Development.</a:t>
            </a:r>
          </a:p>
        </p:txBody>
      </p:sp>
    </p:spTree>
    <p:extLst>
      <p:ext uri="{BB962C8B-B14F-4D97-AF65-F5344CB8AC3E}">
        <p14:creationId xmlns:p14="http://schemas.microsoft.com/office/powerpoint/2010/main" val="2390975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209862" y="0"/>
            <a:ext cx="9921563" cy="1456267"/>
          </a:xfrm>
        </p:spPr>
        <p:txBody>
          <a:bodyPr/>
          <a:lstStyle/>
          <a:p>
            <a:r>
              <a:rPr lang="en-US" b="1" cap="small" dirty="0">
                <a:solidFill>
                  <a:schemeClr val="bg1"/>
                </a:solidFill>
              </a:rPr>
              <a:t>0.5: Methodology</a:t>
            </a:r>
          </a:p>
        </p:txBody>
      </p:sp>
      <p:sp>
        <p:nvSpPr>
          <p:cNvPr id="11" name="Content Placeholder 10">
            <a:extLst>
              <a:ext uri="{FF2B5EF4-FFF2-40B4-BE49-F238E27FC236}">
                <a16:creationId xmlns:a16="http://schemas.microsoft.com/office/drawing/2014/main" id="{D1B5443D-2027-7A46-88B4-BE0080BD5397}"/>
              </a:ext>
            </a:extLst>
          </p:cNvPr>
          <p:cNvSpPr>
            <a:spLocks noGrp="1"/>
          </p:cNvSpPr>
          <p:nvPr>
            <p:ph idx="1"/>
          </p:nvPr>
        </p:nvSpPr>
        <p:spPr>
          <a:xfrm>
            <a:off x="209862" y="1851026"/>
            <a:ext cx="11726550" cy="4752973"/>
          </a:xfrm>
        </p:spPr>
        <p:txBody>
          <a:bodyPr anchor="t">
            <a:normAutofit/>
          </a:bodyPr>
          <a:lstStyle/>
          <a:p>
            <a:pPr>
              <a:buClrTx/>
            </a:pPr>
            <a:r>
              <a:rPr lang="en-US" sz="2400" u="sng" dirty="0">
                <a:solidFill>
                  <a:schemeClr val="bg1"/>
                </a:solidFill>
              </a:rPr>
              <a:t>Design-based research, </a:t>
            </a:r>
            <a:r>
              <a:rPr lang="en-US" sz="2400" i="1" u="sng" dirty="0">
                <a:solidFill>
                  <a:schemeClr val="bg1"/>
                </a:solidFill>
              </a:rPr>
              <a:t>cultural psychology</a:t>
            </a:r>
            <a:r>
              <a:rPr lang="en-US" sz="2400" i="1" dirty="0">
                <a:solidFill>
                  <a:schemeClr val="bg1"/>
                </a:solidFill>
              </a:rPr>
              <a:t> </a:t>
            </a:r>
            <a:r>
              <a:rPr lang="en-US" sz="2400" dirty="0">
                <a:solidFill>
                  <a:schemeClr val="bg1"/>
                </a:solidFill>
              </a:rPr>
              <a:t>approach </a:t>
            </a:r>
            <a:r>
              <a:rPr lang="en-US" sz="2000" dirty="0">
                <a:solidFill>
                  <a:schemeClr val="tx1">
                    <a:lumMod val="65000"/>
                  </a:schemeClr>
                </a:solidFill>
              </a:rPr>
              <a:t>(Bell, 2004)</a:t>
            </a:r>
          </a:p>
          <a:p>
            <a:pPr lvl="1">
              <a:buClrTx/>
            </a:pPr>
            <a:r>
              <a:rPr lang="en-US" sz="2200" dirty="0">
                <a:solidFill>
                  <a:schemeClr val="bg1"/>
                </a:solidFill>
              </a:rPr>
              <a:t>individual|social dialectic</a:t>
            </a:r>
          </a:p>
          <a:p>
            <a:pPr lvl="1">
              <a:buClrTx/>
            </a:pPr>
            <a:r>
              <a:rPr lang="en-US" sz="2200" dirty="0">
                <a:solidFill>
                  <a:schemeClr val="bg1"/>
                </a:solidFill>
              </a:rPr>
              <a:t>microculture, within broader contexts </a:t>
            </a:r>
            <a:r>
              <a:rPr lang="en-US" sz="2000" dirty="0">
                <a:solidFill>
                  <a:schemeClr val="tx1">
                    <a:lumMod val="65000"/>
                  </a:schemeClr>
                </a:solidFill>
              </a:rPr>
              <a:t>(Bronfenbrenner, 1993)</a:t>
            </a:r>
          </a:p>
          <a:p>
            <a:pPr marL="457200" lvl="1" indent="0">
              <a:buClrTx/>
              <a:buNone/>
            </a:pPr>
            <a:endParaRPr lang="en-US" sz="2000" dirty="0">
              <a:solidFill>
                <a:schemeClr val="tx1">
                  <a:lumMod val="65000"/>
                </a:schemeClr>
              </a:solidFill>
            </a:endParaRPr>
          </a:p>
          <a:p>
            <a:pPr marL="457200" lvl="1" indent="0">
              <a:buClrTx/>
              <a:buNone/>
            </a:pPr>
            <a:endParaRPr lang="en-US" sz="2000" dirty="0">
              <a:solidFill>
                <a:schemeClr val="tx1">
                  <a:lumMod val="65000"/>
                </a:schemeClr>
              </a:solidFill>
            </a:endParaRPr>
          </a:p>
          <a:p>
            <a:pPr marL="457200" lvl="1" indent="0">
              <a:buClrTx/>
              <a:buNone/>
            </a:pPr>
            <a:endParaRPr lang="en-US" sz="2000" dirty="0">
              <a:solidFill>
                <a:schemeClr val="tx1">
                  <a:lumMod val="65000"/>
                </a:schemeClr>
              </a:solidFill>
            </a:endParaRPr>
          </a:p>
          <a:p>
            <a:pPr>
              <a:buClrTx/>
            </a:pPr>
            <a:r>
              <a:rPr lang="en-US" sz="2400" dirty="0">
                <a:solidFill>
                  <a:schemeClr val="bg1"/>
                </a:solidFill>
              </a:rPr>
              <a:t>Mixed research, </a:t>
            </a:r>
            <a:r>
              <a:rPr lang="en-US" sz="2400" u="sng" dirty="0">
                <a:solidFill>
                  <a:schemeClr val="bg1"/>
                </a:solidFill>
              </a:rPr>
              <a:t>convergent designs</a:t>
            </a:r>
            <a:r>
              <a:rPr lang="en-US" sz="2000" dirty="0">
                <a:solidFill>
                  <a:schemeClr val="bg1"/>
                </a:solidFill>
              </a:rPr>
              <a:t> </a:t>
            </a:r>
            <a:r>
              <a:rPr lang="en-US" sz="2000" dirty="0">
                <a:solidFill>
                  <a:schemeClr val="tx1">
                    <a:lumMod val="65000"/>
                  </a:schemeClr>
                </a:solidFill>
              </a:rPr>
              <a:t>(Creswell &amp; Plano Clark, 2018)</a:t>
            </a:r>
          </a:p>
          <a:p>
            <a:pPr lvl="1">
              <a:buClrTx/>
            </a:pPr>
            <a:endParaRPr lang="en-US" sz="2200" dirty="0"/>
          </a:p>
        </p:txBody>
      </p:sp>
      <p:pic>
        <p:nvPicPr>
          <p:cNvPr id="4" name="Picture 3">
            <a:extLst>
              <a:ext uri="{FF2B5EF4-FFF2-40B4-BE49-F238E27FC236}">
                <a16:creationId xmlns:a16="http://schemas.microsoft.com/office/drawing/2014/main" id="{32685EAD-04DB-E0D2-A232-35230E3EC1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57" t="16018" r="11211" b="17213"/>
          <a:stretch/>
        </p:blipFill>
        <p:spPr bwMode="auto">
          <a:xfrm>
            <a:off x="8484154" y="3915698"/>
            <a:ext cx="3294541" cy="2169938"/>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B3FF445-F00B-971E-5EA2-DB16A370D35F}"/>
              </a:ext>
            </a:extLst>
          </p:cNvPr>
          <p:cNvPicPr>
            <a:picLocks noChangeAspect="1"/>
          </p:cNvPicPr>
          <p:nvPr/>
        </p:nvPicPr>
        <p:blipFill>
          <a:blip r:embed="rId3"/>
          <a:stretch>
            <a:fillRect/>
          </a:stretch>
        </p:blipFill>
        <p:spPr>
          <a:xfrm>
            <a:off x="8889202" y="1456267"/>
            <a:ext cx="1961581" cy="1863502"/>
          </a:xfrm>
          <a:prstGeom prst="rect">
            <a:avLst/>
          </a:prstGeom>
        </p:spPr>
      </p:pic>
    </p:spTree>
    <p:extLst>
      <p:ext uri="{BB962C8B-B14F-4D97-AF65-F5344CB8AC3E}">
        <p14:creationId xmlns:p14="http://schemas.microsoft.com/office/powerpoint/2010/main" val="93121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ssolve">
                                      <p:cBhvr>
                                        <p:cTn id="10" dur="500"/>
                                        <p:tgtEl>
                                          <p:spTgt spid="11">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dissolve">
                                      <p:cBhvr>
                                        <p:cTn id="13" dur="500"/>
                                        <p:tgtEl>
                                          <p:spTgt spid="1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
                                            <p:txEl>
                                              <p:pRg st="6" end="6"/>
                                            </p:txEl>
                                          </p:spTgt>
                                        </p:tgtEl>
                                        <p:attrNameLst>
                                          <p:attrName>style.visibility</p:attrName>
                                        </p:attrNameLst>
                                      </p:cBhvr>
                                      <p:to>
                                        <p:strVal val="visible"/>
                                      </p:to>
                                    </p:set>
                                    <p:animEffect transition="in" filter="dissolve">
                                      <p:cBhvr>
                                        <p:cTn id="18"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0" y="0"/>
            <a:ext cx="10901363" cy="1052513"/>
          </a:xfrm>
        </p:spPr>
        <p:txBody>
          <a:bodyPr/>
          <a:lstStyle/>
          <a:p>
            <a:r>
              <a:rPr lang="en-US" b="1" cap="small" dirty="0">
                <a:solidFill>
                  <a:schemeClr val="bg1"/>
                </a:solidFill>
              </a:rPr>
              <a:t>0.6 </a:t>
            </a:r>
            <a:r>
              <a:rPr lang="en-US" b="1" u="sng" cap="small" dirty="0">
                <a:solidFill>
                  <a:schemeClr val="bg1"/>
                </a:solidFill>
              </a:rPr>
              <a:t>Methods</a:t>
            </a:r>
            <a:r>
              <a:rPr lang="en-US" b="1" cap="small" dirty="0">
                <a:solidFill>
                  <a:schemeClr val="bg1"/>
                </a:solidFill>
              </a:rPr>
              <a:t>: Settings, Participants, &amp; Research Designs</a:t>
            </a:r>
          </a:p>
        </p:txBody>
      </p:sp>
      <p:graphicFrame>
        <p:nvGraphicFramePr>
          <p:cNvPr id="3" name="Diagram 2">
            <a:extLst>
              <a:ext uri="{FF2B5EF4-FFF2-40B4-BE49-F238E27FC236}">
                <a16:creationId xmlns:a16="http://schemas.microsoft.com/office/drawing/2014/main" id="{26DB0BF5-373A-BA8F-C02C-F3D0457BC60F}"/>
              </a:ext>
            </a:extLst>
          </p:cNvPr>
          <p:cNvGraphicFramePr/>
          <p:nvPr>
            <p:extLst>
              <p:ext uri="{D42A27DB-BD31-4B8C-83A1-F6EECF244321}">
                <p14:modId xmlns:p14="http://schemas.microsoft.com/office/powerpoint/2010/main" val="1268064287"/>
              </p:ext>
            </p:extLst>
          </p:nvPr>
        </p:nvGraphicFramePr>
        <p:xfrm>
          <a:off x="101289" y="1328737"/>
          <a:ext cx="1198942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10">
            <a:extLst>
              <a:ext uri="{FF2B5EF4-FFF2-40B4-BE49-F238E27FC236}">
                <a16:creationId xmlns:a16="http://schemas.microsoft.com/office/drawing/2014/main" id="{D1B5443D-2027-7A46-88B4-BE0080BD5397}"/>
              </a:ext>
            </a:extLst>
          </p:cNvPr>
          <p:cNvSpPr>
            <a:spLocks noGrp="1"/>
          </p:cNvSpPr>
          <p:nvPr>
            <p:ph idx="1"/>
          </p:nvPr>
        </p:nvSpPr>
        <p:spPr>
          <a:xfrm>
            <a:off x="5084557" y="2575808"/>
            <a:ext cx="2273300" cy="3440906"/>
          </a:xfrm>
        </p:spPr>
        <p:txBody>
          <a:bodyPr anchor="t">
            <a:normAutofit/>
          </a:bodyPr>
          <a:lstStyle/>
          <a:p>
            <a:pPr marL="0" indent="0" algn="ctr">
              <a:lnSpc>
                <a:spcPct val="125000"/>
              </a:lnSpc>
              <a:buNone/>
            </a:pPr>
            <a:r>
              <a:rPr lang="en-US" sz="2400" dirty="0">
                <a:solidFill>
                  <a:schemeClr val="bg1"/>
                </a:solidFill>
              </a:rPr>
              <a:t>Mills City                ~20-25 hr. T.o.L.    adult (co-)facil.      inventing posters                      ANOVAs                QUAL sourcing &amp; analysis</a:t>
            </a:r>
          </a:p>
        </p:txBody>
      </p:sp>
      <p:pic>
        <p:nvPicPr>
          <p:cNvPr id="5" name="Picture 4">
            <a:extLst>
              <a:ext uri="{FF2B5EF4-FFF2-40B4-BE49-F238E27FC236}">
                <a16:creationId xmlns:a16="http://schemas.microsoft.com/office/drawing/2014/main" id="{C8CBF38A-B919-09B4-51CE-5AD3D163E4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289" y="967300"/>
            <a:ext cx="2188367" cy="1641131"/>
          </a:xfrm>
          <a:prstGeom prst="rect">
            <a:avLst/>
          </a:prstGeom>
        </p:spPr>
      </p:pic>
      <p:pic>
        <p:nvPicPr>
          <p:cNvPr id="7" name="Picture 6">
            <a:extLst>
              <a:ext uri="{FF2B5EF4-FFF2-40B4-BE49-F238E27FC236}">
                <a16:creationId xmlns:a16="http://schemas.microsoft.com/office/drawing/2014/main" id="{B98BEF53-C665-C3CC-6F30-D826579E2493}"/>
              </a:ext>
            </a:extLst>
          </p:cNvPr>
          <p:cNvPicPr>
            <a:picLocks noChangeAspect="1"/>
          </p:cNvPicPr>
          <p:nvPr/>
        </p:nvPicPr>
        <p:blipFill rotWithShape="1">
          <a:blip r:embed="rId9">
            <a:extLst>
              <a:ext uri="{28A0092B-C50C-407E-A947-70E740481C1C}">
                <a14:useLocalDpi xmlns:a14="http://schemas.microsoft.com/office/drawing/2010/main" val="0"/>
              </a:ext>
            </a:extLst>
          </a:blip>
          <a:srcRect t="3240" b="5296"/>
          <a:stretch/>
        </p:blipFill>
        <p:spPr bwMode="auto">
          <a:xfrm>
            <a:off x="10593182" y="222518"/>
            <a:ext cx="1497528" cy="2432579"/>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0F27B0E1-68FD-5855-8532-A541C57096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759" t="15204" r="4163"/>
          <a:stretch/>
        </p:blipFill>
        <p:spPr>
          <a:xfrm>
            <a:off x="228587" y="5527999"/>
            <a:ext cx="1684324" cy="1259047"/>
          </a:xfrm>
          <a:prstGeom prst="rect">
            <a:avLst/>
          </a:prstGeom>
        </p:spPr>
      </p:pic>
      <p:cxnSp>
        <p:nvCxnSpPr>
          <p:cNvPr id="9" name="Straight Connector 8">
            <a:extLst>
              <a:ext uri="{FF2B5EF4-FFF2-40B4-BE49-F238E27FC236}">
                <a16:creationId xmlns:a16="http://schemas.microsoft.com/office/drawing/2014/main" id="{2A761BD2-BABD-EDBE-225E-6A1A40921E8A}"/>
              </a:ext>
            </a:extLst>
          </p:cNvPr>
          <p:cNvCxnSpPr>
            <a:cxnSpLocks/>
          </p:cNvCxnSpPr>
          <p:nvPr/>
        </p:nvCxnSpPr>
        <p:spPr>
          <a:xfrm flipV="1">
            <a:off x="642936" y="3100384"/>
            <a:ext cx="10919869" cy="7144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CC12178-012D-E216-20F5-B0C33F697532}"/>
              </a:ext>
            </a:extLst>
          </p:cNvPr>
          <p:cNvCxnSpPr>
            <a:cxnSpLocks/>
          </p:cNvCxnSpPr>
          <p:nvPr/>
        </p:nvCxnSpPr>
        <p:spPr>
          <a:xfrm flipV="1">
            <a:off x="514351" y="3524246"/>
            <a:ext cx="11157990" cy="94191"/>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0B34C7-C126-4527-F4DC-73FC67680FFB}"/>
              </a:ext>
            </a:extLst>
          </p:cNvPr>
          <p:cNvCxnSpPr>
            <a:cxnSpLocks/>
          </p:cNvCxnSpPr>
          <p:nvPr/>
        </p:nvCxnSpPr>
        <p:spPr>
          <a:xfrm flipV="1">
            <a:off x="523875" y="4004732"/>
            <a:ext cx="11157990" cy="94191"/>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5D1344-2F6F-3A08-952A-AE88B0D1BC4D}"/>
              </a:ext>
            </a:extLst>
          </p:cNvPr>
          <p:cNvCxnSpPr>
            <a:cxnSpLocks/>
          </p:cNvCxnSpPr>
          <p:nvPr/>
        </p:nvCxnSpPr>
        <p:spPr>
          <a:xfrm flipV="1">
            <a:off x="528639" y="4444655"/>
            <a:ext cx="11157990" cy="94191"/>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59F794-A78B-93D1-1DEC-88F933EFD763}"/>
              </a:ext>
            </a:extLst>
          </p:cNvPr>
          <p:cNvCxnSpPr>
            <a:cxnSpLocks/>
          </p:cNvCxnSpPr>
          <p:nvPr/>
        </p:nvCxnSpPr>
        <p:spPr>
          <a:xfrm flipV="1">
            <a:off x="757238" y="4945343"/>
            <a:ext cx="10687050" cy="43549"/>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9F2331C-BBFB-28EE-3CD0-4719AA0FB970}"/>
              </a:ext>
            </a:extLst>
          </p:cNvPr>
          <p:cNvCxnSpPr>
            <a:cxnSpLocks/>
          </p:cNvCxnSpPr>
          <p:nvPr/>
        </p:nvCxnSpPr>
        <p:spPr>
          <a:xfrm>
            <a:off x="1070749" y="5428815"/>
            <a:ext cx="10048599"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C0981D13-C0DC-C093-059F-10DDC17CBC2B}"/>
              </a:ext>
            </a:extLst>
          </p:cNvPr>
          <p:cNvPicPr>
            <a:picLocks noChangeAspect="1"/>
          </p:cNvPicPr>
          <p:nvPr/>
        </p:nvPicPr>
        <p:blipFill rotWithShape="1">
          <a:blip r:embed="rId11"/>
          <a:srcRect t="6527" r="7281"/>
          <a:stretch/>
        </p:blipFill>
        <p:spPr bwMode="auto">
          <a:xfrm rot="5400000">
            <a:off x="10964551" y="5623148"/>
            <a:ext cx="1279053" cy="9694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034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dissolve">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80975" y="0"/>
            <a:ext cx="9950450" cy="1456267"/>
          </a:xfrm>
        </p:spPr>
        <p:txBody>
          <a:bodyPr/>
          <a:lstStyle/>
          <a:p>
            <a:r>
              <a:rPr lang="en-US" cap="small" dirty="0">
                <a:solidFill>
                  <a:schemeClr val="bg1"/>
                </a:solidFill>
              </a:rPr>
              <a:t>1.0: Paper 1, Title and Target Journal</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494674" y="1456266"/>
            <a:ext cx="11187809" cy="5219171"/>
          </a:xfrm>
        </p:spPr>
        <p:txBody>
          <a:bodyPr anchor="t">
            <a:noAutofit/>
          </a:bodyPr>
          <a:lstStyle/>
          <a:p>
            <a:pPr marL="0" indent="0">
              <a:buNone/>
            </a:pPr>
            <a:r>
              <a:rPr lang="en-US" sz="4800" dirty="0">
                <a:solidFill>
                  <a:schemeClr val="bg1"/>
                </a:solidFill>
              </a:rPr>
              <a:t>“Energetic, but also relaxed”:                                                   Social and Affective Engagement                                                  in a Grade-seven Insulating-device Project</a:t>
            </a:r>
          </a:p>
        </p:txBody>
      </p:sp>
      <p:pic>
        <p:nvPicPr>
          <p:cNvPr id="17" name="Picture 16">
            <a:extLst>
              <a:ext uri="{FF2B5EF4-FFF2-40B4-BE49-F238E27FC236}">
                <a16:creationId xmlns:a16="http://schemas.microsoft.com/office/drawing/2014/main" id="{8916248F-E53D-CE4E-BB9B-85A0ABA76D04}"/>
              </a:ext>
            </a:extLst>
          </p:cNvPr>
          <p:cNvPicPr>
            <a:picLocks noChangeAspect="1"/>
          </p:cNvPicPr>
          <p:nvPr/>
        </p:nvPicPr>
        <p:blipFill>
          <a:blip r:embed="rId3"/>
          <a:stretch>
            <a:fillRect/>
          </a:stretch>
        </p:blipFill>
        <p:spPr>
          <a:xfrm>
            <a:off x="10410825" y="182562"/>
            <a:ext cx="1600200" cy="812800"/>
          </a:xfrm>
          <a:prstGeom prst="rect">
            <a:avLst/>
          </a:prstGeom>
        </p:spPr>
      </p:pic>
    </p:spTree>
    <p:extLst>
      <p:ext uri="{BB962C8B-B14F-4D97-AF65-F5344CB8AC3E}">
        <p14:creationId xmlns:p14="http://schemas.microsoft.com/office/powerpoint/2010/main" val="238009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80975" y="1"/>
            <a:ext cx="9950450" cy="995362"/>
          </a:xfrm>
        </p:spPr>
        <p:txBody>
          <a:bodyPr/>
          <a:lstStyle/>
          <a:p>
            <a:r>
              <a:rPr lang="en-US" b="1" cap="small" dirty="0">
                <a:solidFill>
                  <a:schemeClr val="bg1"/>
                </a:solidFill>
              </a:rPr>
              <a:t>1.1: Paper 1, Literature Review (concise)</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39700" y="2271252"/>
            <a:ext cx="11542784" cy="4404185"/>
          </a:xfrm>
        </p:spPr>
        <p:txBody>
          <a:bodyPr anchor="t">
            <a:noAutofit/>
          </a:bodyPr>
          <a:lstStyle/>
          <a:p>
            <a:pPr>
              <a:buClrTx/>
            </a:pPr>
            <a:r>
              <a:rPr lang="en-US" sz="2400" dirty="0">
                <a:solidFill>
                  <a:schemeClr val="bg1"/>
                </a:solidFill>
              </a:rPr>
              <a:t>engagement as a </a:t>
            </a:r>
            <a:r>
              <a:rPr lang="en-US" sz="2400" i="1" dirty="0">
                <a:solidFill>
                  <a:schemeClr val="bg1"/>
                </a:solidFill>
              </a:rPr>
              <a:t>concept                                                                                                                                                             </a:t>
            </a:r>
            <a:r>
              <a:rPr lang="en-US" sz="2400" dirty="0">
                <a:solidFill>
                  <a:schemeClr val="bg1"/>
                </a:solidFill>
              </a:rPr>
              <a:t> 	   (vs. </a:t>
            </a:r>
            <a:r>
              <a:rPr lang="en-US" sz="2400" i="1" dirty="0">
                <a:solidFill>
                  <a:schemeClr val="bg1"/>
                </a:solidFill>
              </a:rPr>
              <a:t>theories</a:t>
            </a:r>
            <a:r>
              <a:rPr lang="en-US" sz="2400" dirty="0">
                <a:solidFill>
                  <a:schemeClr val="bg1"/>
                </a:solidFill>
              </a:rPr>
              <a:t> of motivation)</a:t>
            </a:r>
          </a:p>
          <a:p>
            <a:pPr>
              <a:buClrTx/>
            </a:pPr>
            <a:endParaRPr lang="en-US" sz="2400" i="1" dirty="0">
              <a:solidFill>
                <a:schemeClr val="bg1"/>
              </a:solidFill>
            </a:endParaRPr>
          </a:p>
          <a:p>
            <a:pPr>
              <a:buClrTx/>
            </a:pPr>
            <a:endParaRPr lang="en-US" sz="2400" i="1" dirty="0">
              <a:solidFill>
                <a:schemeClr val="bg1"/>
              </a:solidFill>
            </a:endParaRPr>
          </a:p>
          <a:p>
            <a:pPr>
              <a:buClrTx/>
            </a:pPr>
            <a:r>
              <a:rPr lang="en-US" sz="2400" i="1" dirty="0">
                <a:solidFill>
                  <a:schemeClr val="bg1"/>
                </a:solidFill>
              </a:rPr>
              <a:t>affective/emotional</a:t>
            </a:r>
            <a:r>
              <a:rPr lang="en-US" sz="2400" dirty="0">
                <a:solidFill>
                  <a:schemeClr val="bg1"/>
                </a:solidFill>
              </a:rPr>
              <a:t>, </a:t>
            </a:r>
            <a:r>
              <a:rPr lang="en-US" sz="2400" i="1" dirty="0">
                <a:solidFill>
                  <a:schemeClr val="bg1"/>
                </a:solidFill>
              </a:rPr>
              <a:t>behavioral</a:t>
            </a:r>
            <a:r>
              <a:rPr lang="en-US" sz="2400" dirty="0">
                <a:solidFill>
                  <a:schemeClr val="bg1"/>
                </a:solidFill>
              </a:rPr>
              <a:t>, </a:t>
            </a:r>
            <a:r>
              <a:rPr lang="en-US" sz="2400" i="1" dirty="0">
                <a:solidFill>
                  <a:schemeClr val="bg1"/>
                </a:solidFill>
              </a:rPr>
              <a:t>cognitive                                                                                                                        </a:t>
            </a:r>
            <a:r>
              <a:rPr lang="en-US" sz="2400" dirty="0">
                <a:solidFill>
                  <a:schemeClr val="bg1"/>
                </a:solidFill>
              </a:rPr>
              <a:t> </a:t>
            </a:r>
          </a:p>
          <a:p>
            <a:pPr marL="0" indent="0">
              <a:buClrTx/>
              <a:buNone/>
            </a:pPr>
            <a:r>
              <a:rPr lang="en-US" sz="2400" dirty="0">
                <a:solidFill>
                  <a:schemeClr val="bg1"/>
                </a:solidFill>
              </a:rPr>
              <a:t>	   (and sometimes </a:t>
            </a:r>
            <a:r>
              <a:rPr lang="en-US" sz="2400" i="1" dirty="0">
                <a:solidFill>
                  <a:schemeClr val="bg1"/>
                </a:solidFill>
              </a:rPr>
              <a:t>social</a:t>
            </a:r>
            <a:r>
              <a:rPr lang="en-US" sz="2400" dirty="0">
                <a:solidFill>
                  <a:schemeClr val="bg1"/>
                </a:solidFill>
              </a:rPr>
              <a:t>)</a:t>
            </a:r>
          </a:p>
        </p:txBody>
      </p:sp>
      <p:pic>
        <p:nvPicPr>
          <p:cNvPr id="17" name="Picture 16">
            <a:extLst>
              <a:ext uri="{FF2B5EF4-FFF2-40B4-BE49-F238E27FC236}">
                <a16:creationId xmlns:a16="http://schemas.microsoft.com/office/drawing/2014/main" id="{8916248F-E53D-CE4E-BB9B-85A0ABA76D04}"/>
              </a:ext>
            </a:extLst>
          </p:cNvPr>
          <p:cNvPicPr>
            <a:picLocks noChangeAspect="1"/>
          </p:cNvPicPr>
          <p:nvPr/>
        </p:nvPicPr>
        <p:blipFill>
          <a:blip r:embed="rId2"/>
          <a:stretch>
            <a:fillRect/>
          </a:stretch>
        </p:blipFill>
        <p:spPr>
          <a:xfrm>
            <a:off x="10410825" y="182562"/>
            <a:ext cx="1600200" cy="812800"/>
          </a:xfrm>
          <a:prstGeom prst="rect">
            <a:avLst/>
          </a:prstGeom>
        </p:spPr>
      </p:pic>
      <p:pic>
        <p:nvPicPr>
          <p:cNvPr id="6" name="Picture 5">
            <a:extLst>
              <a:ext uri="{FF2B5EF4-FFF2-40B4-BE49-F238E27FC236}">
                <a16:creationId xmlns:a16="http://schemas.microsoft.com/office/drawing/2014/main" id="{644A5FCC-D8BF-7E8D-BF2B-AF4736B9929E}"/>
              </a:ext>
            </a:extLst>
          </p:cNvPr>
          <p:cNvPicPr>
            <a:picLocks noChangeAspect="1"/>
          </p:cNvPicPr>
          <p:nvPr/>
        </p:nvPicPr>
        <p:blipFill>
          <a:blip r:embed="rId3"/>
          <a:stretch>
            <a:fillRect/>
          </a:stretch>
        </p:blipFill>
        <p:spPr>
          <a:xfrm>
            <a:off x="6089868" y="995362"/>
            <a:ext cx="5921158" cy="5680075"/>
          </a:xfrm>
          <a:prstGeom prst="rect">
            <a:avLst/>
          </a:prstGeom>
        </p:spPr>
      </p:pic>
    </p:spTree>
    <p:extLst>
      <p:ext uri="{BB962C8B-B14F-4D97-AF65-F5344CB8AC3E}">
        <p14:creationId xmlns:p14="http://schemas.microsoft.com/office/powerpoint/2010/main" val="127729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dissolve">
                                      <p:cBhvr>
                                        <p:cTn id="15" dur="5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80975" y="0"/>
            <a:ext cx="11830050" cy="1177923"/>
          </a:xfrm>
        </p:spPr>
        <p:txBody>
          <a:bodyPr>
            <a:normAutofit/>
          </a:bodyPr>
          <a:lstStyle/>
          <a:p>
            <a:pPr marL="571500" indent="-571500">
              <a:buFont typeface="Arial" panose="020B0604020202020204" pitchFamily="34" charset="0"/>
              <a:buChar char="•"/>
            </a:pPr>
            <a:r>
              <a:rPr lang="en-US" b="1" cap="small" dirty="0">
                <a:solidFill>
                  <a:schemeClr val="bg1"/>
                </a:solidFill>
              </a:rPr>
              <a:t>1.2: Paper 1, Selected Findings + Implications</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0" y="941696"/>
            <a:ext cx="12192000" cy="5733742"/>
          </a:xfrm>
        </p:spPr>
        <p:txBody>
          <a:bodyPr anchor="t">
            <a:normAutofit/>
          </a:bodyPr>
          <a:lstStyle/>
          <a:p>
            <a:pPr>
              <a:buClrTx/>
              <a:buFont typeface="Arial" panose="020B0604020202020204" pitchFamily="34" charset="0"/>
              <a:buChar char="•"/>
            </a:pPr>
            <a:endParaRPr lang="en-US" sz="2000" dirty="0">
              <a:solidFill>
                <a:schemeClr val="bg1"/>
              </a:solidFill>
            </a:endParaRPr>
          </a:p>
          <a:p>
            <a:pPr marL="119063" indent="-119063">
              <a:buClrTx/>
              <a:buFont typeface="Arial" panose="020B0604020202020204" pitchFamily="34" charset="0"/>
              <a:buChar char="•"/>
            </a:pPr>
            <a:r>
              <a:rPr lang="en-US" sz="2000" dirty="0">
                <a:solidFill>
                  <a:schemeClr val="bg1"/>
                </a:solidFill>
              </a:rPr>
              <a:t>Findings</a:t>
            </a:r>
          </a:p>
          <a:p>
            <a:pPr marL="298450" lvl="1" indent="-120650">
              <a:buClrTx/>
              <a:buFont typeface="Arial" panose="020B0604020202020204" pitchFamily="34" charset="0"/>
              <a:buChar char="•"/>
            </a:pPr>
            <a:r>
              <a:rPr lang="en-US" sz="2000" u="sng" dirty="0">
                <a:solidFill>
                  <a:schemeClr val="bg1"/>
                </a:solidFill>
              </a:rPr>
              <a:t>student engagement</a:t>
            </a:r>
          </a:p>
          <a:p>
            <a:pPr marL="461963" lvl="2" indent="-119063">
              <a:buClrTx/>
              <a:buFont typeface="Arial" panose="020B0604020202020204" pitchFamily="34" charset="0"/>
              <a:buChar char="•"/>
            </a:pPr>
            <a:r>
              <a:rPr lang="en-US" sz="2000" u="sng" dirty="0">
                <a:solidFill>
                  <a:schemeClr val="bg1"/>
                </a:solidFill>
              </a:rPr>
              <a:t>affective</a:t>
            </a:r>
            <a:r>
              <a:rPr lang="en-US" sz="2000" dirty="0">
                <a:solidFill>
                  <a:schemeClr val="bg1"/>
                </a:solidFill>
              </a:rPr>
              <a:t>: “energetic, but also relaxed” –Jay </a:t>
            </a:r>
          </a:p>
          <a:p>
            <a:pPr marL="461963" lvl="2" indent="-119063">
              <a:buClrTx/>
              <a:buFont typeface="Arial" panose="020B0604020202020204" pitchFamily="34" charset="0"/>
              <a:buChar char="•"/>
            </a:pPr>
            <a:r>
              <a:rPr lang="en-US" sz="2000" u="sng" dirty="0">
                <a:solidFill>
                  <a:schemeClr val="bg1"/>
                </a:solidFill>
              </a:rPr>
              <a:t>behavioral</a:t>
            </a:r>
            <a:r>
              <a:rPr lang="en-US" sz="2000" dirty="0">
                <a:solidFill>
                  <a:schemeClr val="bg1"/>
                </a:solidFill>
              </a:rPr>
              <a:t>: “[Inventing] is not my thing… But I do like the experience of [working on the insulating device].” -Paz </a:t>
            </a:r>
          </a:p>
          <a:p>
            <a:pPr marL="461963" lvl="2" indent="-119063">
              <a:buClrTx/>
              <a:buFont typeface="Arial" panose="020B0604020202020204" pitchFamily="34" charset="0"/>
              <a:buChar char="•"/>
            </a:pPr>
            <a:r>
              <a:rPr lang="en-US" sz="2000" u="sng" dirty="0">
                <a:solidFill>
                  <a:schemeClr val="bg1"/>
                </a:solidFill>
              </a:rPr>
              <a:t>cognitive</a:t>
            </a:r>
            <a:r>
              <a:rPr lang="en-US" sz="2000" dirty="0">
                <a:solidFill>
                  <a:schemeClr val="bg1"/>
                </a:solidFill>
              </a:rPr>
              <a:t>: “…maybe I should provide multiple gateways of doing this [summative assessment].” –Ms. Kumar</a:t>
            </a:r>
            <a:endParaRPr lang="en-US" sz="2000" u="sng" dirty="0">
              <a:solidFill>
                <a:schemeClr val="bg1"/>
              </a:solidFill>
            </a:endParaRPr>
          </a:p>
          <a:p>
            <a:pPr lvl="1">
              <a:buClrTx/>
              <a:buFont typeface="Arial" panose="020B0604020202020204" pitchFamily="34" charset="0"/>
              <a:buChar char="•"/>
            </a:pPr>
            <a:endParaRPr lang="en-US" sz="2000" u="sng" dirty="0">
              <a:solidFill>
                <a:schemeClr val="bg1"/>
              </a:solidFill>
            </a:endParaRPr>
          </a:p>
          <a:p>
            <a:pPr lvl="1">
              <a:buClrTx/>
              <a:buFont typeface="Arial" panose="020B0604020202020204" pitchFamily="34" charset="0"/>
              <a:buChar char="•"/>
            </a:pPr>
            <a:endParaRPr lang="en-US" sz="800" dirty="0">
              <a:solidFill>
                <a:schemeClr val="bg1"/>
              </a:solidFill>
            </a:endParaRPr>
          </a:p>
          <a:p>
            <a:pPr marL="119063" indent="-119063">
              <a:buClrTx/>
              <a:buFont typeface="Arial" panose="020B0604020202020204" pitchFamily="34" charset="0"/>
              <a:buChar char="•"/>
            </a:pPr>
            <a:r>
              <a:rPr lang="en-US" sz="2000" dirty="0">
                <a:solidFill>
                  <a:schemeClr val="bg1"/>
                </a:solidFill>
              </a:rPr>
              <a:t>Implications</a:t>
            </a:r>
          </a:p>
          <a:p>
            <a:pPr marL="298450" lvl="1" indent="-120650">
              <a:buClrTx/>
              <a:buFont typeface="Arial" panose="020B0604020202020204" pitchFamily="34" charset="0"/>
              <a:buChar char="•"/>
            </a:pPr>
            <a:r>
              <a:rPr lang="en-US" sz="2000" i="1" u="sng" dirty="0">
                <a:solidFill>
                  <a:schemeClr val="bg1"/>
                </a:solidFill>
              </a:rPr>
              <a:t>…learning activities</a:t>
            </a:r>
            <a:r>
              <a:rPr lang="en-US" sz="2000" dirty="0">
                <a:solidFill>
                  <a:schemeClr val="bg1"/>
                </a:solidFill>
              </a:rPr>
              <a:t>: personalized beneficiaries + differentiated assessments</a:t>
            </a:r>
          </a:p>
          <a:p>
            <a:pPr marL="298450" lvl="1" indent="-120650">
              <a:buClrTx/>
              <a:buFont typeface="Arial" panose="020B0604020202020204" pitchFamily="34" charset="0"/>
              <a:buChar char="•"/>
            </a:pPr>
            <a:r>
              <a:rPr lang="en-US" sz="2000" i="1" u="sng" dirty="0">
                <a:solidFill>
                  <a:schemeClr val="bg1"/>
                </a:solidFill>
              </a:rPr>
              <a:t>…learning and knowledge</a:t>
            </a:r>
            <a:r>
              <a:rPr lang="en-US" sz="2000" dirty="0">
                <a:solidFill>
                  <a:schemeClr val="bg1"/>
                </a:solidFill>
              </a:rPr>
              <a:t>:  “communitition”</a:t>
            </a:r>
            <a:r>
              <a:rPr lang="en-US" dirty="0">
                <a:solidFill>
                  <a:schemeClr val="bg1"/>
                </a:solidFill>
              </a:rPr>
              <a:t>  </a:t>
            </a:r>
            <a:r>
              <a:rPr lang="en-US" dirty="0">
                <a:solidFill>
                  <a:schemeClr val="tx1">
                    <a:lumMod val="65000"/>
                  </a:schemeClr>
                </a:solidFill>
              </a:rPr>
              <a:t>(Hutter et al., 2011)</a:t>
            </a:r>
          </a:p>
        </p:txBody>
      </p:sp>
      <p:pic>
        <p:nvPicPr>
          <p:cNvPr id="17" name="Picture 16">
            <a:extLst>
              <a:ext uri="{FF2B5EF4-FFF2-40B4-BE49-F238E27FC236}">
                <a16:creationId xmlns:a16="http://schemas.microsoft.com/office/drawing/2014/main" id="{8916248F-E53D-CE4E-BB9B-85A0ABA76D04}"/>
              </a:ext>
            </a:extLst>
          </p:cNvPr>
          <p:cNvPicPr>
            <a:picLocks noChangeAspect="1"/>
          </p:cNvPicPr>
          <p:nvPr/>
        </p:nvPicPr>
        <p:blipFill>
          <a:blip r:embed="rId2"/>
          <a:stretch>
            <a:fillRect/>
          </a:stretch>
        </p:blipFill>
        <p:spPr>
          <a:xfrm>
            <a:off x="10516479" y="182562"/>
            <a:ext cx="1494545" cy="759134"/>
          </a:xfrm>
          <a:prstGeom prst="rect">
            <a:avLst/>
          </a:prstGeom>
        </p:spPr>
      </p:pic>
    </p:spTree>
    <p:extLst>
      <p:ext uri="{BB962C8B-B14F-4D97-AF65-F5344CB8AC3E}">
        <p14:creationId xmlns:p14="http://schemas.microsoft.com/office/powerpoint/2010/main" val="34919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dissolve">
                                      <p:cBhvr>
                                        <p:cTn id="13" dur="500"/>
                                        <p:tgtEl>
                                          <p:spTgt spid="5">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dissolve">
                                      <p:cBhvr>
                                        <p:cTn id="16" dur="500"/>
                                        <p:tgtEl>
                                          <p:spTgt spid="5">
                                            <p:txEl>
                                              <p:pRg st="4" end="4"/>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dissolve">
                                      <p:cBhvr>
                                        <p:cTn id="24" dur="500"/>
                                        <p:tgtEl>
                                          <p:spTgt spid="5">
                                            <p:txEl>
                                              <p:pRg st="8" end="8"/>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dissolve">
                                      <p:cBhvr>
                                        <p:cTn id="27" dur="500"/>
                                        <p:tgtEl>
                                          <p:spTgt spid="5">
                                            <p:txEl>
                                              <p:pRg st="9" end="9"/>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dissolve">
                                      <p:cBhvr>
                                        <p:cTn id="3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2000" b="-2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80975" y="0"/>
            <a:ext cx="9950450" cy="1456267"/>
          </a:xfrm>
        </p:spPr>
        <p:txBody>
          <a:bodyPr/>
          <a:lstStyle/>
          <a:p>
            <a:r>
              <a:rPr lang="en-US" b="1" cap="small" dirty="0">
                <a:solidFill>
                  <a:schemeClr val="bg1"/>
                </a:solidFill>
              </a:rPr>
              <a:t>2.0: Paper 2, Title and Target Journal</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80975" y="3604066"/>
            <a:ext cx="11830050" cy="3130725"/>
          </a:xfrm>
          <a:ln>
            <a:noFill/>
          </a:ln>
        </p:spPr>
        <p:txBody>
          <a:bodyPr anchor="t">
            <a:noAutofit/>
          </a:bodyPr>
          <a:lstStyle/>
          <a:p>
            <a:pPr marL="0" indent="0">
              <a:buNone/>
            </a:pPr>
            <a:r>
              <a:rPr lang="en-US" sz="4800" dirty="0">
                <a:solidFill>
                  <a:schemeClr val="bg1"/>
                </a:solidFill>
              </a:rPr>
              <a:t>‘Magic’ or ‘maybe ... other years’:        Designing for Young Adolescents' Engagement and Self-efficacy in an Invention Camp</a:t>
            </a:r>
          </a:p>
        </p:txBody>
      </p:sp>
      <p:pic>
        <p:nvPicPr>
          <p:cNvPr id="6" name="Picture 5">
            <a:extLst>
              <a:ext uri="{FF2B5EF4-FFF2-40B4-BE49-F238E27FC236}">
                <a16:creationId xmlns:a16="http://schemas.microsoft.com/office/drawing/2014/main" id="{B023937E-0355-15FE-12CC-098DA3BC28CE}"/>
              </a:ext>
            </a:extLst>
          </p:cNvPr>
          <p:cNvPicPr>
            <a:picLocks noChangeAspect="1"/>
          </p:cNvPicPr>
          <p:nvPr/>
        </p:nvPicPr>
        <p:blipFill>
          <a:blip r:embed="rId3"/>
          <a:stretch>
            <a:fillRect/>
          </a:stretch>
        </p:blipFill>
        <p:spPr>
          <a:xfrm>
            <a:off x="10881721" y="123209"/>
            <a:ext cx="1155700" cy="1016000"/>
          </a:xfrm>
          <a:prstGeom prst="rect">
            <a:avLst/>
          </a:prstGeom>
        </p:spPr>
      </p:pic>
    </p:spTree>
    <p:extLst>
      <p:ext uri="{BB962C8B-B14F-4D97-AF65-F5344CB8AC3E}">
        <p14:creationId xmlns:p14="http://schemas.microsoft.com/office/powerpoint/2010/main" val="3271441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39700" y="0"/>
            <a:ext cx="9991725" cy="1456267"/>
          </a:xfrm>
        </p:spPr>
        <p:txBody>
          <a:bodyPr/>
          <a:lstStyle/>
          <a:p>
            <a:r>
              <a:rPr lang="en-US" b="1" cap="small" dirty="0">
                <a:solidFill>
                  <a:schemeClr val="bg1"/>
                </a:solidFill>
              </a:rPr>
              <a:t>2.1: Paper 2, Literature Review (concise)</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39700" y="1710813"/>
            <a:ext cx="11673758" cy="4896464"/>
          </a:xfrm>
        </p:spPr>
        <p:txBody>
          <a:bodyPr anchor="t">
            <a:noAutofit/>
          </a:bodyPr>
          <a:lstStyle/>
          <a:p>
            <a:pPr>
              <a:buClr>
                <a:schemeClr val="bg1"/>
              </a:buClr>
            </a:pPr>
            <a:r>
              <a:rPr lang="en-US" sz="2400" dirty="0">
                <a:solidFill>
                  <a:schemeClr val="bg1"/>
                </a:solidFill>
              </a:rPr>
              <a:t>engagement as a </a:t>
            </a:r>
            <a:r>
              <a:rPr lang="en-US" sz="2400" i="1" dirty="0">
                <a:solidFill>
                  <a:schemeClr val="bg1"/>
                </a:solidFill>
              </a:rPr>
              <a:t>threshold</a:t>
            </a:r>
            <a:r>
              <a:rPr lang="en-US" sz="2000" dirty="0">
                <a:solidFill>
                  <a:schemeClr val="bg1"/>
                </a:solidFill>
              </a:rPr>
              <a:t> </a:t>
            </a:r>
            <a:r>
              <a:rPr lang="en-US" sz="2000" dirty="0">
                <a:solidFill>
                  <a:schemeClr val="tx1">
                    <a:lumMod val="65000"/>
                  </a:schemeClr>
                </a:solidFill>
              </a:rPr>
              <a:t>(McKinnon &amp; Vos, 2015; Meyer &amp; Land, 2003)</a:t>
            </a:r>
          </a:p>
          <a:p>
            <a:pPr>
              <a:buClr>
                <a:schemeClr val="bg1"/>
              </a:buClr>
            </a:pPr>
            <a:endParaRPr lang="en-US" sz="2400" dirty="0"/>
          </a:p>
          <a:p>
            <a:pPr>
              <a:buClr>
                <a:schemeClr val="bg1"/>
              </a:buClr>
            </a:pPr>
            <a:r>
              <a:rPr lang="en-US" sz="2400" u="sng" dirty="0">
                <a:solidFill>
                  <a:schemeClr val="bg1"/>
                </a:solidFill>
              </a:rPr>
              <a:t>more formal</a:t>
            </a:r>
            <a:r>
              <a:rPr lang="en-US" sz="2400" dirty="0">
                <a:solidFill>
                  <a:schemeClr val="bg1"/>
                </a:solidFill>
              </a:rPr>
              <a:t>: </a:t>
            </a:r>
          </a:p>
          <a:p>
            <a:pPr lvl="1">
              <a:buClr>
                <a:schemeClr val="bg1"/>
              </a:buClr>
            </a:pPr>
            <a:r>
              <a:rPr lang="en-US" sz="2200" dirty="0">
                <a:solidFill>
                  <a:schemeClr val="bg1"/>
                </a:solidFill>
              </a:rPr>
              <a:t>peer-peer</a:t>
            </a:r>
          </a:p>
          <a:p>
            <a:pPr lvl="1">
              <a:buClr>
                <a:schemeClr val="bg1"/>
              </a:buClr>
            </a:pPr>
            <a:r>
              <a:rPr lang="en-US" sz="2200" dirty="0">
                <a:solidFill>
                  <a:schemeClr val="bg1"/>
                </a:solidFill>
              </a:rPr>
              <a:t>educator-youth</a:t>
            </a:r>
            <a:endParaRPr lang="en-US" sz="2200" i="1" dirty="0">
              <a:solidFill>
                <a:schemeClr val="bg1"/>
              </a:solidFill>
            </a:endParaRPr>
          </a:p>
          <a:p>
            <a:pPr>
              <a:buClr>
                <a:schemeClr val="bg1"/>
              </a:buClr>
            </a:pPr>
            <a:r>
              <a:rPr lang="en-US" sz="2400" u="sng" dirty="0">
                <a:solidFill>
                  <a:schemeClr val="bg1"/>
                </a:solidFill>
              </a:rPr>
              <a:t>more casual</a:t>
            </a:r>
            <a:r>
              <a:rPr lang="en-US" sz="2400" dirty="0">
                <a:solidFill>
                  <a:schemeClr val="bg1"/>
                </a:solidFill>
              </a:rPr>
              <a:t>: </a:t>
            </a:r>
          </a:p>
          <a:p>
            <a:pPr lvl="1">
              <a:buClr>
                <a:schemeClr val="bg1"/>
              </a:buClr>
            </a:pPr>
            <a:r>
              <a:rPr lang="en-US" sz="2200" i="1" dirty="0">
                <a:solidFill>
                  <a:schemeClr val="bg1"/>
                </a:solidFill>
              </a:rPr>
              <a:t>near-</a:t>
            </a:r>
            <a:r>
              <a:rPr lang="en-US" sz="2200" dirty="0">
                <a:solidFill>
                  <a:schemeClr val="bg1"/>
                </a:solidFill>
              </a:rPr>
              <a:t>peer</a:t>
            </a:r>
          </a:p>
          <a:p>
            <a:pPr lvl="1">
              <a:buClr>
                <a:schemeClr val="bg1"/>
              </a:buClr>
            </a:pPr>
            <a:r>
              <a:rPr lang="en-US" sz="2200" i="1" dirty="0">
                <a:solidFill>
                  <a:schemeClr val="bg1"/>
                </a:solidFill>
              </a:rPr>
              <a:t>professional-</a:t>
            </a:r>
            <a:r>
              <a:rPr lang="en-US" sz="2200" dirty="0">
                <a:solidFill>
                  <a:schemeClr val="bg1"/>
                </a:solidFill>
              </a:rPr>
              <a:t>youth</a:t>
            </a:r>
          </a:p>
          <a:p>
            <a:pPr>
              <a:buClr>
                <a:schemeClr val="bg1"/>
              </a:buClr>
            </a:pPr>
            <a:endParaRPr lang="en-US" sz="2400" dirty="0">
              <a:solidFill>
                <a:schemeClr val="bg1"/>
              </a:solidFill>
            </a:endParaRPr>
          </a:p>
        </p:txBody>
      </p:sp>
      <p:pic>
        <p:nvPicPr>
          <p:cNvPr id="10" name="Picture 9">
            <a:extLst>
              <a:ext uri="{FF2B5EF4-FFF2-40B4-BE49-F238E27FC236}">
                <a16:creationId xmlns:a16="http://schemas.microsoft.com/office/drawing/2014/main" id="{5FAF75EA-65BE-C94B-AED4-0C386F48C68E}"/>
              </a:ext>
            </a:extLst>
          </p:cNvPr>
          <p:cNvPicPr>
            <a:picLocks noChangeAspect="1"/>
          </p:cNvPicPr>
          <p:nvPr/>
        </p:nvPicPr>
        <p:blipFill>
          <a:blip r:embed="rId3"/>
          <a:stretch>
            <a:fillRect/>
          </a:stretch>
        </p:blipFill>
        <p:spPr>
          <a:xfrm>
            <a:off x="10881721" y="123209"/>
            <a:ext cx="1155700" cy="1016000"/>
          </a:xfrm>
          <a:prstGeom prst="rect">
            <a:avLst/>
          </a:prstGeom>
        </p:spPr>
      </p:pic>
      <p:pic>
        <p:nvPicPr>
          <p:cNvPr id="6" name="Picture 5">
            <a:extLst>
              <a:ext uri="{FF2B5EF4-FFF2-40B4-BE49-F238E27FC236}">
                <a16:creationId xmlns:a16="http://schemas.microsoft.com/office/drawing/2014/main" id="{08897B13-8C6D-43D6-E388-C799EF5C44C7}"/>
              </a:ext>
            </a:extLst>
          </p:cNvPr>
          <p:cNvPicPr>
            <a:picLocks noChangeAspect="1"/>
          </p:cNvPicPr>
          <p:nvPr/>
        </p:nvPicPr>
        <p:blipFill>
          <a:blip r:embed="rId4"/>
          <a:stretch>
            <a:fillRect/>
          </a:stretch>
        </p:blipFill>
        <p:spPr>
          <a:xfrm>
            <a:off x="5663381" y="2503487"/>
            <a:ext cx="5531137" cy="4146930"/>
          </a:xfrm>
          <a:prstGeom prst="rect">
            <a:avLst/>
          </a:prstGeom>
        </p:spPr>
      </p:pic>
    </p:spTree>
    <p:extLst>
      <p:ext uri="{BB962C8B-B14F-4D97-AF65-F5344CB8AC3E}">
        <p14:creationId xmlns:p14="http://schemas.microsoft.com/office/powerpoint/2010/main" val="372044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dissolve">
                                      <p:cBhvr>
                                        <p:cTn id="23" dur="500"/>
                                        <p:tgtEl>
                                          <p:spTgt spid="5">
                                            <p:txEl>
                                              <p:pRg st="5" end="5"/>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dissolve">
                                      <p:cBhvr>
                                        <p:cTn id="26" dur="500"/>
                                        <p:tgtEl>
                                          <p:spTgt spid="5">
                                            <p:txEl>
                                              <p:pRg st="6" end="6"/>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dissolve">
                                      <p:cBhvr>
                                        <p:cTn id="2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54579" y="0"/>
            <a:ext cx="11856446" cy="1177923"/>
          </a:xfrm>
        </p:spPr>
        <p:txBody>
          <a:bodyPr>
            <a:normAutofit/>
          </a:bodyPr>
          <a:lstStyle/>
          <a:p>
            <a:r>
              <a:rPr lang="en-US" b="1" cap="small" dirty="0">
                <a:solidFill>
                  <a:schemeClr val="bg1"/>
                </a:solidFill>
              </a:rPr>
              <a:t>2.2: Paper 2, Selected Findings + Implications</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94227" y="1177924"/>
            <a:ext cx="11830050" cy="5497514"/>
          </a:xfrm>
        </p:spPr>
        <p:txBody>
          <a:bodyPr anchor="t">
            <a:normAutofit/>
          </a:bodyPr>
          <a:lstStyle/>
          <a:p>
            <a:pPr>
              <a:buClr>
                <a:schemeClr val="bg1"/>
              </a:buClr>
            </a:pPr>
            <a:r>
              <a:rPr lang="en-US" sz="2000" dirty="0">
                <a:solidFill>
                  <a:schemeClr val="bg1"/>
                </a:solidFill>
              </a:rPr>
              <a:t>Findings</a:t>
            </a:r>
          </a:p>
          <a:p>
            <a:pPr lvl="1">
              <a:buClr>
                <a:schemeClr val="bg1"/>
              </a:buClr>
            </a:pPr>
            <a:r>
              <a:rPr lang="en-US" sz="2000" u="sng" dirty="0">
                <a:solidFill>
                  <a:schemeClr val="bg1"/>
                </a:solidFill>
              </a:rPr>
              <a:t>QUAN</a:t>
            </a:r>
            <a:r>
              <a:rPr lang="en-US" sz="2000" dirty="0">
                <a:solidFill>
                  <a:schemeClr val="bg1"/>
                </a:solidFill>
              </a:rPr>
              <a:t>: for </a:t>
            </a:r>
            <a:r>
              <a:rPr lang="en-US" sz="2000" b="1" dirty="0">
                <a:solidFill>
                  <a:schemeClr val="bg1"/>
                </a:solidFill>
              </a:rPr>
              <a:t>self-efficacy</a:t>
            </a:r>
            <a:r>
              <a:rPr lang="en-US" sz="2000" dirty="0">
                <a:solidFill>
                  <a:schemeClr val="bg1"/>
                </a:solidFill>
              </a:rPr>
              <a:t>, changes in close levels, but not proximal nor distal</a:t>
            </a:r>
            <a:r>
              <a:rPr lang="en-US" dirty="0">
                <a:solidFill>
                  <a:schemeClr val="bg1"/>
                </a:solidFill>
              </a:rPr>
              <a:t> </a:t>
            </a:r>
            <a:r>
              <a:rPr lang="en-US" dirty="0">
                <a:solidFill>
                  <a:schemeClr val="tx1">
                    <a:lumMod val="65000"/>
                  </a:schemeClr>
                </a:solidFill>
              </a:rPr>
              <a:t>(Ruiz-Primo et al., 2002)</a:t>
            </a:r>
          </a:p>
          <a:p>
            <a:pPr lvl="1">
              <a:buClr>
                <a:schemeClr val="bg1"/>
              </a:buClr>
            </a:pPr>
            <a:r>
              <a:rPr lang="en-US" sz="2000" u="sng" dirty="0">
                <a:solidFill>
                  <a:schemeClr val="bg1"/>
                </a:solidFill>
              </a:rPr>
              <a:t>QUAL</a:t>
            </a:r>
            <a:r>
              <a:rPr lang="en-US" sz="2000" dirty="0">
                <a:solidFill>
                  <a:schemeClr val="bg1"/>
                </a:solidFill>
              </a:rPr>
              <a:t>: for </a:t>
            </a:r>
            <a:r>
              <a:rPr lang="en-US" sz="2000" b="1" dirty="0">
                <a:solidFill>
                  <a:schemeClr val="bg1"/>
                </a:solidFill>
              </a:rPr>
              <a:t>engagement</a:t>
            </a:r>
            <a:r>
              <a:rPr lang="en-US" sz="2000" dirty="0">
                <a:solidFill>
                  <a:schemeClr val="bg1"/>
                </a:solidFill>
              </a:rPr>
              <a:t>, (un)fluidity </a:t>
            </a:r>
            <a:r>
              <a:rPr lang="en-US" sz="2000" dirty="0">
                <a:solidFill>
                  <a:schemeClr val="bg1"/>
                </a:solidFill>
                <a:sym typeface="Wingdings" pitchFamily="2" charset="2"/>
              </a:rPr>
              <a:t> </a:t>
            </a:r>
            <a:r>
              <a:rPr lang="en-US" sz="2000" dirty="0">
                <a:solidFill>
                  <a:schemeClr val="bg1"/>
                </a:solidFill>
              </a:rPr>
              <a:t>(in)equity</a:t>
            </a:r>
          </a:p>
          <a:p>
            <a:pPr lvl="2">
              <a:buClr>
                <a:schemeClr val="bg1"/>
              </a:buClr>
            </a:pPr>
            <a:r>
              <a:rPr lang="en-US" sz="2000" u="sng" dirty="0">
                <a:solidFill>
                  <a:schemeClr val="bg1"/>
                </a:solidFill>
              </a:rPr>
              <a:t>Team 1</a:t>
            </a:r>
            <a:r>
              <a:rPr lang="en-US" sz="2000" dirty="0">
                <a:solidFill>
                  <a:schemeClr val="bg1"/>
                </a:solidFill>
              </a:rPr>
              <a:t>: ‘</a:t>
            </a:r>
            <a:r>
              <a:rPr lang="en-US" sz="2000" i="1" dirty="0">
                <a:solidFill>
                  <a:schemeClr val="bg1"/>
                </a:solidFill>
              </a:rPr>
              <a:t>hablar más</a:t>
            </a:r>
            <a:r>
              <a:rPr lang="en-US" sz="2000" dirty="0">
                <a:solidFill>
                  <a:schemeClr val="bg1"/>
                </a:solidFill>
              </a:rPr>
              <a:t>’, ‘maybe to the other years’</a:t>
            </a:r>
          </a:p>
          <a:p>
            <a:pPr lvl="2">
              <a:buClr>
                <a:schemeClr val="bg1"/>
              </a:buClr>
            </a:pPr>
            <a:r>
              <a:rPr lang="en-US" sz="2000" u="sng" dirty="0">
                <a:solidFill>
                  <a:schemeClr val="bg1"/>
                </a:solidFill>
              </a:rPr>
              <a:t>Team 2</a:t>
            </a:r>
            <a:r>
              <a:rPr lang="en-US" sz="2000" dirty="0">
                <a:solidFill>
                  <a:schemeClr val="bg1"/>
                </a:solidFill>
              </a:rPr>
              <a:t>: ‘gods’ and ‘magic’</a:t>
            </a:r>
          </a:p>
          <a:p>
            <a:pPr marL="0" indent="0">
              <a:buClr>
                <a:schemeClr val="bg1"/>
              </a:buClr>
              <a:buNone/>
            </a:pPr>
            <a:endParaRPr lang="en-US" sz="2000" u="sng" dirty="0">
              <a:solidFill>
                <a:schemeClr val="bg1"/>
              </a:solidFill>
            </a:endParaRPr>
          </a:p>
          <a:p>
            <a:pPr>
              <a:buClr>
                <a:schemeClr val="bg1"/>
              </a:buClr>
            </a:pPr>
            <a:endParaRPr lang="en-US" sz="1000" dirty="0">
              <a:solidFill>
                <a:schemeClr val="bg1"/>
              </a:solidFill>
            </a:endParaRPr>
          </a:p>
          <a:p>
            <a:pPr>
              <a:buClr>
                <a:schemeClr val="bg1"/>
              </a:buClr>
            </a:pPr>
            <a:r>
              <a:rPr lang="en-US" sz="2000" dirty="0">
                <a:solidFill>
                  <a:schemeClr val="bg1"/>
                </a:solidFill>
              </a:rPr>
              <a:t>Implications</a:t>
            </a:r>
          </a:p>
          <a:p>
            <a:pPr lvl="1">
              <a:buClr>
                <a:schemeClr val="bg1"/>
              </a:buClr>
            </a:pPr>
            <a:r>
              <a:rPr lang="en-US" sz="2000" dirty="0">
                <a:solidFill>
                  <a:schemeClr val="bg1"/>
                </a:solidFill>
              </a:rPr>
              <a:t>focus on practices, not roles (e.g., Tinker</a:t>
            </a:r>
            <a:r>
              <a:rPr lang="en-US" sz="2000" b="1" i="1" dirty="0">
                <a:solidFill>
                  <a:schemeClr val="bg1"/>
                </a:solidFill>
              </a:rPr>
              <a:t>er</a:t>
            </a:r>
            <a:r>
              <a:rPr lang="en-US" sz="2000" dirty="0">
                <a:solidFill>
                  <a:schemeClr val="bg1"/>
                </a:solidFill>
              </a:rPr>
              <a:t> </a:t>
            </a:r>
            <a:r>
              <a:rPr lang="en-US" sz="2000" dirty="0">
                <a:solidFill>
                  <a:schemeClr val="bg1"/>
                </a:solidFill>
                <a:sym typeface="Wingdings" pitchFamily="2" charset="2"/>
              </a:rPr>
              <a:t> Tinker</a:t>
            </a:r>
            <a:r>
              <a:rPr lang="en-US" sz="2000" b="1" i="1" dirty="0">
                <a:solidFill>
                  <a:schemeClr val="bg1"/>
                </a:solidFill>
                <a:sym typeface="Wingdings" pitchFamily="2" charset="2"/>
              </a:rPr>
              <a:t>ing</a:t>
            </a:r>
            <a:r>
              <a:rPr lang="en-US" sz="2000" dirty="0">
                <a:solidFill>
                  <a:schemeClr val="bg1"/>
                </a:solidFill>
                <a:sym typeface="Wingdings" pitchFamily="2" charset="2"/>
              </a:rPr>
              <a:t>)</a:t>
            </a:r>
          </a:p>
          <a:p>
            <a:pPr lvl="1">
              <a:buClr>
                <a:schemeClr val="bg1"/>
              </a:buClr>
            </a:pPr>
            <a:r>
              <a:rPr lang="en-US" sz="2000" dirty="0">
                <a:solidFill>
                  <a:schemeClr val="bg1"/>
                </a:solidFill>
                <a:sym typeface="Wingdings" pitchFamily="2" charset="2"/>
              </a:rPr>
              <a:t>emphasize practices as ‘overlapping waves’ </a:t>
            </a:r>
            <a:r>
              <a:rPr lang="en-US" sz="1800" dirty="0">
                <a:solidFill>
                  <a:schemeClr val="tx1">
                    <a:lumMod val="65000"/>
                  </a:schemeClr>
                </a:solidFill>
              </a:rPr>
              <a:t>(Siegler, 1996)</a:t>
            </a:r>
            <a:endParaRPr lang="en-US" sz="2000" dirty="0"/>
          </a:p>
        </p:txBody>
      </p:sp>
      <p:pic>
        <p:nvPicPr>
          <p:cNvPr id="8" name="Picture 7">
            <a:extLst>
              <a:ext uri="{FF2B5EF4-FFF2-40B4-BE49-F238E27FC236}">
                <a16:creationId xmlns:a16="http://schemas.microsoft.com/office/drawing/2014/main" id="{95ABCCF0-DB7A-5649-B9DC-AB5262CFE5C7}"/>
              </a:ext>
            </a:extLst>
          </p:cNvPr>
          <p:cNvPicPr>
            <a:picLocks noChangeAspect="1"/>
          </p:cNvPicPr>
          <p:nvPr/>
        </p:nvPicPr>
        <p:blipFill>
          <a:blip r:embed="rId3"/>
          <a:stretch>
            <a:fillRect/>
          </a:stretch>
        </p:blipFill>
        <p:spPr>
          <a:xfrm>
            <a:off x="10881721" y="123209"/>
            <a:ext cx="1155700" cy="1016000"/>
          </a:xfrm>
          <a:prstGeom prst="rect">
            <a:avLst/>
          </a:prstGeom>
        </p:spPr>
      </p:pic>
      <p:pic>
        <p:nvPicPr>
          <p:cNvPr id="6" name="Picture 5">
            <a:extLst>
              <a:ext uri="{FF2B5EF4-FFF2-40B4-BE49-F238E27FC236}">
                <a16:creationId xmlns:a16="http://schemas.microsoft.com/office/drawing/2014/main" id="{DDE0628C-8AFE-A7D0-5F7C-37E3D9FD8567}"/>
              </a:ext>
            </a:extLst>
          </p:cNvPr>
          <p:cNvPicPr>
            <a:picLocks noChangeAspect="1"/>
          </p:cNvPicPr>
          <p:nvPr/>
        </p:nvPicPr>
        <p:blipFill rotWithShape="1">
          <a:blip r:embed="rId4"/>
          <a:srcRect r="13217"/>
          <a:stretch/>
        </p:blipFill>
        <p:spPr>
          <a:xfrm>
            <a:off x="7063177" y="3429000"/>
            <a:ext cx="4934596" cy="2985225"/>
          </a:xfrm>
          <a:prstGeom prst="rect">
            <a:avLst/>
          </a:prstGeom>
        </p:spPr>
      </p:pic>
    </p:spTree>
    <p:extLst>
      <p:ext uri="{BB962C8B-B14F-4D97-AF65-F5344CB8AC3E}">
        <p14:creationId xmlns:p14="http://schemas.microsoft.com/office/powerpoint/2010/main" val="225396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dissolve">
                                      <p:cBhvr>
                                        <p:cTn id="30" dur="500"/>
                                        <p:tgtEl>
                                          <p:spTgt spid="5">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258"/>
            <a:lum/>
          </a:blip>
          <a:srcRect/>
          <a:stretch>
            <a:fillRect b="-3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80975" y="0"/>
            <a:ext cx="9950450" cy="1456267"/>
          </a:xfrm>
        </p:spPr>
        <p:txBody>
          <a:bodyPr/>
          <a:lstStyle/>
          <a:p>
            <a:r>
              <a:rPr lang="en-US" b="1" cap="small" dirty="0">
                <a:solidFill>
                  <a:schemeClr val="bg1"/>
                </a:solidFill>
              </a:rPr>
              <a:t>3.0: Paper 3, Title and Target Journal</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80975" y="1301930"/>
            <a:ext cx="11830050" cy="3130725"/>
          </a:xfrm>
          <a:ln>
            <a:noFill/>
          </a:ln>
        </p:spPr>
        <p:txBody>
          <a:bodyPr anchor="t">
            <a:noAutofit/>
          </a:bodyPr>
          <a:lstStyle/>
          <a:p>
            <a:pPr marL="0" indent="0">
              <a:buNone/>
            </a:pPr>
            <a:r>
              <a:rPr lang="en-US" sz="4800" dirty="0">
                <a:solidFill>
                  <a:schemeClr val="bg1"/>
                </a:solidFill>
              </a:rPr>
              <a:t>Inventors Emerging In- and Out-of-School:</a:t>
            </a:r>
          </a:p>
          <a:p>
            <a:pPr marL="0" indent="0">
              <a:buNone/>
            </a:pPr>
            <a:r>
              <a:rPr lang="en-US" sz="4800" dirty="0">
                <a:solidFill>
                  <a:schemeClr val="bg1"/>
                </a:solidFill>
              </a:rPr>
              <a:t>Five Years of Adolescent Student Engagement in Classes and Camps</a:t>
            </a:r>
          </a:p>
          <a:p>
            <a:pPr marL="0" indent="0">
              <a:buNone/>
            </a:pPr>
            <a:endParaRPr lang="en-US" sz="4800" dirty="0">
              <a:solidFill>
                <a:schemeClr val="bg1"/>
              </a:solidFill>
            </a:endParaRPr>
          </a:p>
          <a:p>
            <a:pPr marL="0" indent="0">
              <a:buNone/>
            </a:pPr>
            <a:r>
              <a:rPr lang="en-US" sz="4800" dirty="0">
                <a:solidFill>
                  <a:schemeClr val="bg1"/>
                </a:solidFill>
                <a:sym typeface="Wingdings" pitchFamily="2" charset="2"/>
              </a:rPr>
              <a:t> omitted for time &amp; overlap with Section 4</a:t>
            </a:r>
            <a:endParaRPr lang="en-US" sz="4800" dirty="0">
              <a:solidFill>
                <a:schemeClr val="bg1"/>
              </a:solidFill>
            </a:endParaRPr>
          </a:p>
        </p:txBody>
      </p:sp>
      <p:pic>
        <p:nvPicPr>
          <p:cNvPr id="7" name="Picture 6">
            <a:extLst>
              <a:ext uri="{FF2B5EF4-FFF2-40B4-BE49-F238E27FC236}">
                <a16:creationId xmlns:a16="http://schemas.microsoft.com/office/drawing/2014/main" id="{CA4A0273-CA2B-EDF6-C19E-C0145EB0A103}"/>
              </a:ext>
            </a:extLst>
          </p:cNvPr>
          <p:cNvPicPr>
            <a:picLocks noChangeAspect="1"/>
          </p:cNvPicPr>
          <p:nvPr/>
        </p:nvPicPr>
        <p:blipFill>
          <a:blip r:embed="rId3"/>
          <a:stretch>
            <a:fillRect/>
          </a:stretch>
        </p:blipFill>
        <p:spPr>
          <a:xfrm>
            <a:off x="9894626" y="178463"/>
            <a:ext cx="2065645" cy="615103"/>
          </a:xfrm>
          <a:prstGeom prst="rect">
            <a:avLst/>
          </a:prstGeom>
        </p:spPr>
      </p:pic>
    </p:spTree>
    <p:extLst>
      <p:ext uri="{BB962C8B-B14F-4D97-AF65-F5344CB8AC3E}">
        <p14:creationId xmlns:p14="http://schemas.microsoft.com/office/powerpoint/2010/main" val="2449794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3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80975" y="0"/>
            <a:ext cx="9950450" cy="1456267"/>
          </a:xfrm>
        </p:spPr>
        <p:txBody>
          <a:bodyPr/>
          <a:lstStyle/>
          <a:p>
            <a:r>
              <a:rPr lang="en-US" b="1" cap="small" dirty="0">
                <a:solidFill>
                  <a:schemeClr val="bg1"/>
                </a:solidFill>
              </a:rPr>
              <a:t>4.0: Discussion of the Three-Paper Set</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80975" y="2995812"/>
            <a:ext cx="11830050" cy="3631827"/>
          </a:xfrm>
          <a:ln>
            <a:noFill/>
          </a:ln>
        </p:spPr>
        <p:txBody>
          <a:bodyPr anchor="t">
            <a:noAutofit/>
          </a:bodyPr>
          <a:lstStyle/>
          <a:p>
            <a:pPr marL="0" indent="0">
              <a:buNone/>
            </a:pPr>
            <a:r>
              <a:rPr lang="en-US" sz="4800" dirty="0">
                <a:solidFill>
                  <a:schemeClr val="bg1"/>
                </a:solidFill>
              </a:rPr>
              <a:t>Integrated Findings +</a:t>
            </a:r>
          </a:p>
          <a:p>
            <a:pPr marL="0" indent="0">
              <a:buNone/>
            </a:pPr>
            <a:r>
              <a:rPr lang="en-US" sz="4800" dirty="0">
                <a:solidFill>
                  <a:schemeClr val="bg1"/>
                </a:solidFill>
              </a:rPr>
              <a:t>Contributions to the Fields … </a:t>
            </a:r>
          </a:p>
          <a:p>
            <a:pPr marL="0" indent="0">
              <a:buNone/>
            </a:pPr>
            <a:endParaRPr lang="en-US" sz="4800" dirty="0">
              <a:solidFill>
                <a:schemeClr val="bg1"/>
              </a:solidFill>
            </a:endParaRPr>
          </a:p>
          <a:p>
            <a:pPr marL="0" indent="0">
              <a:buNone/>
            </a:pPr>
            <a:r>
              <a:rPr lang="en-US" sz="4800" dirty="0">
                <a:solidFill>
                  <a:schemeClr val="bg1"/>
                </a:solidFill>
              </a:rPr>
              <a:t>(+ Future Directions &amp; Closing Remarks)</a:t>
            </a:r>
          </a:p>
        </p:txBody>
      </p:sp>
    </p:spTree>
    <p:extLst>
      <p:ext uri="{BB962C8B-B14F-4D97-AF65-F5344CB8AC3E}">
        <p14:creationId xmlns:p14="http://schemas.microsoft.com/office/powerpoint/2010/main" val="1413127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304"/>
            <a:lum/>
          </a:blip>
          <a:srcRect/>
          <a:stretch>
            <a:fillRect l="-34000" r="-3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0" y="590551"/>
            <a:ext cx="12192000" cy="1125940"/>
          </a:xfrm>
        </p:spPr>
        <p:txBody>
          <a:bodyPr/>
          <a:lstStyle/>
          <a:p>
            <a:pPr algn="ctr"/>
            <a:r>
              <a:rPr lang="en-US" b="1" cap="small" dirty="0">
                <a:solidFill>
                  <a:schemeClr val="bg1"/>
                </a:solidFill>
              </a:rPr>
              <a:t>Overview of Presentation</a:t>
            </a:r>
          </a:p>
        </p:txBody>
      </p:sp>
      <p:sp>
        <p:nvSpPr>
          <p:cNvPr id="3" name="Content Placeholder 2">
            <a:extLst>
              <a:ext uri="{FF2B5EF4-FFF2-40B4-BE49-F238E27FC236}">
                <a16:creationId xmlns:a16="http://schemas.microsoft.com/office/drawing/2014/main" id="{115C3B75-7497-434C-B069-CC551903C75A}"/>
              </a:ext>
            </a:extLst>
          </p:cNvPr>
          <p:cNvSpPr>
            <a:spLocks noGrp="1"/>
          </p:cNvSpPr>
          <p:nvPr>
            <p:ph idx="1"/>
          </p:nvPr>
        </p:nvSpPr>
        <p:spPr>
          <a:xfrm>
            <a:off x="108488" y="2019300"/>
            <a:ext cx="11964691" cy="4571714"/>
          </a:xfrm>
        </p:spPr>
        <p:txBody>
          <a:bodyPr>
            <a:noAutofit/>
          </a:bodyPr>
          <a:lstStyle/>
          <a:p>
            <a:pPr marL="0" indent="0">
              <a:buNone/>
            </a:pPr>
            <a:r>
              <a:rPr lang="en-US" sz="2400" b="1" dirty="0">
                <a:solidFill>
                  <a:schemeClr val="bg1"/>
                </a:solidFill>
              </a:rPr>
              <a:t>0. </a:t>
            </a:r>
            <a:r>
              <a:rPr lang="en-US" sz="2400" b="1" u="sng" dirty="0">
                <a:solidFill>
                  <a:schemeClr val="bg1"/>
                </a:solidFill>
              </a:rPr>
              <a:t>Introduction</a:t>
            </a:r>
            <a:endParaRPr lang="en-US" sz="2400" b="1" dirty="0">
              <a:solidFill>
                <a:schemeClr val="bg1"/>
              </a:solidFill>
            </a:endParaRPr>
          </a:p>
          <a:p>
            <a:pPr marL="0" indent="0">
              <a:buNone/>
            </a:pPr>
            <a:r>
              <a:rPr lang="en-US" sz="2400" b="1" dirty="0">
                <a:solidFill>
                  <a:schemeClr val="bg1"/>
                </a:solidFill>
              </a:rPr>
              <a:t>1. </a:t>
            </a:r>
            <a:r>
              <a:rPr lang="en-US" sz="2400" b="1" u="sng" dirty="0">
                <a:solidFill>
                  <a:schemeClr val="bg1"/>
                </a:solidFill>
              </a:rPr>
              <a:t>Paper 1</a:t>
            </a:r>
            <a:r>
              <a:rPr lang="en-US" sz="2400" b="1" dirty="0">
                <a:solidFill>
                  <a:schemeClr val="bg1"/>
                </a:solidFill>
              </a:rPr>
              <a:t>: in-school-time</a:t>
            </a:r>
            <a:endParaRPr lang="en-US" sz="2400" i="1" dirty="0">
              <a:solidFill>
                <a:schemeClr val="bg1"/>
              </a:solidFill>
            </a:endParaRPr>
          </a:p>
          <a:p>
            <a:pPr marL="0" indent="0">
              <a:buNone/>
            </a:pPr>
            <a:r>
              <a:rPr lang="en-US" sz="2400" b="1" dirty="0">
                <a:solidFill>
                  <a:schemeClr val="bg1"/>
                </a:solidFill>
              </a:rPr>
              <a:t>2. </a:t>
            </a:r>
            <a:r>
              <a:rPr lang="en-US" sz="2400" b="1" u="sng" dirty="0">
                <a:solidFill>
                  <a:schemeClr val="bg1"/>
                </a:solidFill>
              </a:rPr>
              <a:t>Paper 2</a:t>
            </a:r>
            <a:r>
              <a:rPr lang="en-US" sz="2400" b="1" dirty="0">
                <a:solidFill>
                  <a:schemeClr val="bg1"/>
                </a:solidFill>
              </a:rPr>
              <a:t>: out-of-school-time</a:t>
            </a:r>
            <a:endParaRPr lang="en-US" sz="2400" i="1" dirty="0">
              <a:solidFill>
                <a:schemeClr val="bg1"/>
              </a:solidFill>
            </a:endParaRPr>
          </a:p>
          <a:p>
            <a:pPr marL="0" indent="0">
              <a:buNone/>
            </a:pPr>
            <a:r>
              <a:rPr lang="en-US" sz="2400" b="1" dirty="0">
                <a:solidFill>
                  <a:schemeClr val="bg1"/>
                </a:solidFill>
              </a:rPr>
              <a:t>3. </a:t>
            </a:r>
            <a:r>
              <a:rPr lang="en-US" sz="2400" b="1" u="sng" dirty="0">
                <a:solidFill>
                  <a:schemeClr val="bg1"/>
                </a:solidFill>
              </a:rPr>
              <a:t>NOT-Paper 3</a:t>
            </a:r>
            <a:r>
              <a:rPr lang="en-US" sz="2400" b="1" dirty="0">
                <a:solidFill>
                  <a:schemeClr val="bg1"/>
                </a:solidFill>
              </a:rPr>
              <a:t>: cross-case comparison</a:t>
            </a:r>
            <a:endParaRPr lang="en-US" sz="2400" i="1" dirty="0">
              <a:solidFill>
                <a:schemeClr val="bg1"/>
              </a:solidFill>
            </a:endParaRPr>
          </a:p>
          <a:p>
            <a:pPr marL="0" indent="0">
              <a:buNone/>
            </a:pPr>
            <a:r>
              <a:rPr lang="en-US" sz="2400" b="1" dirty="0">
                <a:solidFill>
                  <a:schemeClr val="bg1"/>
                </a:solidFill>
              </a:rPr>
              <a:t>4. </a:t>
            </a:r>
            <a:r>
              <a:rPr lang="en-US" sz="2400" b="1" u="sng" dirty="0">
                <a:solidFill>
                  <a:schemeClr val="bg1"/>
                </a:solidFill>
              </a:rPr>
              <a:t>Discussion</a:t>
            </a:r>
            <a:endParaRPr lang="en-US" sz="2400" b="1" dirty="0">
              <a:solidFill>
                <a:schemeClr val="bg1"/>
              </a:solidFill>
            </a:endParaRPr>
          </a:p>
          <a:p>
            <a:pPr marL="0" indent="0">
              <a:buNone/>
            </a:pPr>
            <a:r>
              <a:rPr lang="en-US" sz="2400" b="1" dirty="0">
                <a:solidFill>
                  <a:schemeClr val="bg1"/>
                </a:solidFill>
              </a:rPr>
              <a:t>5. Appreciations + Q&amp;A</a:t>
            </a:r>
          </a:p>
        </p:txBody>
      </p:sp>
    </p:spTree>
    <p:extLst>
      <p:ext uri="{BB962C8B-B14F-4D97-AF65-F5344CB8AC3E}">
        <p14:creationId xmlns:p14="http://schemas.microsoft.com/office/powerpoint/2010/main" val="46380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35856" y="0"/>
            <a:ext cx="12058649" cy="1456267"/>
          </a:xfrm>
        </p:spPr>
        <p:txBody>
          <a:bodyPr/>
          <a:lstStyle/>
          <a:p>
            <a:r>
              <a:rPr lang="en-US" b="1" cap="small" dirty="0">
                <a:solidFill>
                  <a:schemeClr val="bg1"/>
                </a:solidFill>
              </a:rPr>
              <a:t>4.1.1: </a:t>
            </a:r>
            <a:r>
              <a:rPr lang="en-US" b="1" u="sng" cap="small" dirty="0">
                <a:solidFill>
                  <a:schemeClr val="bg1"/>
                </a:solidFill>
              </a:rPr>
              <a:t>Integrated Findings</a:t>
            </a:r>
            <a:r>
              <a:rPr lang="en-US" b="1" cap="small" dirty="0">
                <a:solidFill>
                  <a:schemeClr val="bg1"/>
                </a:solidFill>
              </a:rPr>
              <a:t>: Engage</a:t>
            </a:r>
            <a:r>
              <a:rPr lang="en-US" b="1" cap="small" dirty="0">
                <a:solidFill>
                  <a:schemeClr val="bg1"/>
                </a:solidFill>
                <a:latin typeface="Calibri" panose="020F0502020204030204" pitchFamily="34" charset="0"/>
                <a:cs typeface="Calibri" panose="020F0502020204030204" pitchFamily="34" charset="0"/>
              </a:rPr>
              <a:t>ment</a:t>
            </a:r>
            <a:r>
              <a:rPr lang="en-US" b="1" cap="small" dirty="0">
                <a:solidFill>
                  <a:schemeClr val="bg1"/>
                </a:solidFill>
              </a:rPr>
              <a:t> ( / Engag</a:t>
            </a:r>
            <a:r>
              <a:rPr lang="en-US" b="1" cap="small" dirty="0">
                <a:solidFill>
                  <a:schemeClr val="bg1"/>
                </a:solidFill>
                <a:latin typeface="Calibri" panose="020F0502020204030204" pitchFamily="34" charset="0"/>
                <a:cs typeface="Calibri" panose="020F0502020204030204" pitchFamily="34" charset="0"/>
              </a:rPr>
              <a:t>ing</a:t>
            </a:r>
            <a:r>
              <a:rPr lang="en-US" b="1" cap="small" dirty="0">
                <a:solidFill>
                  <a:schemeClr val="bg1"/>
                </a:solidFill>
              </a:rPr>
              <a:t>)</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sp>
        <p:nvSpPr>
          <p:cNvPr id="4" name="TextBox 3">
            <a:extLst>
              <a:ext uri="{FF2B5EF4-FFF2-40B4-BE49-F238E27FC236}">
                <a16:creationId xmlns:a16="http://schemas.microsoft.com/office/drawing/2014/main" id="{F5C1E720-AF57-CA4C-9912-057B711FF9B3}"/>
              </a:ext>
            </a:extLst>
          </p:cNvPr>
          <p:cNvSpPr txBox="1"/>
          <p:nvPr/>
        </p:nvSpPr>
        <p:spPr>
          <a:xfrm>
            <a:off x="824248" y="1725769"/>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630C4D05-C107-B70C-590D-82E5DCA3F804}"/>
              </a:ext>
            </a:extLst>
          </p:cNvPr>
          <p:cNvPicPr>
            <a:picLocks noChangeAspect="1"/>
          </p:cNvPicPr>
          <p:nvPr/>
        </p:nvPicPr>
        <p:blipFill>
          <a:blip r:embed="rId2"/>
          <a:stretch>
            <a:fillRect/>
          </a:stretch>
        </p:blipFill>
        <p:spPr>
          <a:xfrm>
            <a:off x="265949" y="1456266"/>
            <a:ext cx="4041775" cy="5159375"/>
          </a:xfrm>
          <a:prstGeom prst="rect">
            <a:avLst/>
          </a:prstGeom>
        </p:spPr>
      </p:pic>
      <p:graphicFrame>
        <p:nvGraphicFramePr>
          <p:cNvPr id="9" name="Table 8">
            <a:extLst>
              <a:ext uri="{FF2B5EF4-FFF2-40B4-BE49-F238E27FC236}">
                <a16:creationId xmlns:a16="http://schemas.microsoft.com/office/drawing/2014/main" id="{8914A0AD-FD32-493E-357A-CC8BB5AEA8C6}"/>
              </a:ext>
            </a:extLst>
          </p:cNvPr>
          <p:cNvGraphicFramePr>
            <a:graphicFrameLocks noGrp="1"/>
          </p:cNvGraphicFramePr>
          <p:nvPr>
            <p:extLst>
              <p:ext uri="{D42A27DB-BD31-4B8C-83A1-F6EECF244321}">
                <p14:modId xmlns:p14="http://schemas.microsoft.com/office/powerpoint/2010/main" val="868725903"/>
              </p:ext>
            </p:extLst>
          </p:nvPr>
        </p:nvGraphicFramePr>
        <p:xfrm>
          <a:off x="4700859" y="1456267"/>
          <a:ext cx="7260481" cy="5159374"/>
        </p:xfrm>
        <a:graphic>
          <a:graphicData uri="http://schemas.openxmlformats.org/drawingml/2006/table">
            <a:tbl>
              <a:tblPr firstRow="1" firstCol="1" bandRow="1">
                <a:tableStyleId>{00A15C55-8517-42AA-B614-E9B94910E393}</a:tableStyleId>
              </a:tblPr>
              <a:tblGrid>
                <a:gridCol w="1267455">
                  <a:extLst>
                    <a:ext uri="{9D8B030D-6E8A-4147-A177-3AD203B41FA5}">
                      <a16:colId xmlns:a16="http://schemas.microsoft.com/office/drawing/2014/main" val="1521893085"/>
                    </a:ext>
                  </a:extLst>
                </a:gridCol>
                <a:gridCol w="2868453">
                  <a:extLst>
                    <a:ext uri="{9D8B030D-6E8A-4147-A177-3AD203B41FA5}">
                      <a16:colId xmlns:a16="http://schemas.microsoft.com/office/drawing/2014/main" val="396063974"/>
                    </a:ext>
                  </a:extLst>
                </a:gridCol>
                <a:gridCol w="3124573">
                  <a:extLst>
                    <a:ext uri="{9D8B030D-6E8A-4147-A177-3AD203B41FA5}">
                      <a16:colId xmlns:a16="http://schemas.microsoft.com/office/drawing/2014/main" val="702988922"/>
                    </a:ext>
                  </a:extLst>
                </a:gridCol>
              </a:tblGrid>
              <a:tr h="524736">
                <a:tc>
                  <a:txBody>
                    <a:bodyPr/>
                    <a:lstStyle/>
                    <a:p>
                      <a:pPr marL="0" marR="0">
                        <a:lnSpc>
                          <a:spcPct val="100000"/>
                        </a:lnSpc>
                        <a:spcBef>
                          <a:spcPts val="0"/>
                        </a:spcBef>
                        <a:spcAft>
                          <a:spcPts val="0"/>
                        </a:spcAft>
                      </a:pPr>
                      <a:r>
                        <a:rPr lang="en-US" sz="2000" dirty="0">
                          <a:solidFill>
                            <a:schemeClr val="bg1"/>
                          </a:solidFill>
                          <a:effectLst/>
                        </a:rPr>
                        <a:t> </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000" b="1" dirty="0">
                          <a:solidFill>
                            <a:schemeClr val="bg1"/>
                          </a:solidFill>
                          <a:effectLst/>
                        </a:rPr>
                        <a:t>individual</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000" b="1" dirty="0">
                          <a:solidFill>
                            <a:schemeClr val="bg1"/>
                          </a:solidFill>
                          <a:effectLst/>
                        </a:rPr>
                        <a:t>social</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7478279"/>
                  </a:ext>
                </a:extLst>
              </a:tr>
              <a:tr h="1136822">
                <a:tc>
                  <a:txBody>
                    <a:bodyPr/>
                    <a:lstStyle/>
                    <a:p>
                      <a:pPr marL="0" marR="0">
                        <a:lnSpc>
                          <a:spcPct val="100000"/>
                        </a:lnSpc>
                        <a:spcBef>
                          <a:spcPts val="0"/>
                        </a:spcBef>
                        <a:spcAft>
                          <a:spcPts val="0"/>
                        </a:spcAft>
                      </a:pPr>
                      <a:r>
                        <a:rPr lang="en-US" sz="2000" b="1" dirty="0">
                          <a:solidFill>
                            <a:schemeClr val="bg1"/>
                          </a:solidFill>
                          <a:effectLst/>
                        </a:rPr>
                        <a:t>affective /</a:t>
                      </a:r>
                    </a:p>
                    <a:p>
                      <a:pPr marL="0" marR="0">
                        <a:lnSpc>
                          <a:spcPct val="100000"/>
                        </a:lnSpc>
                        <a:spcBef>
                          <a:spcPts val="0"/>
                        </a:spcBef>
                        <a:spcAft>
                          <a:spcPts val="0"/>
                        </a:spcAft>
                      </a:pPr>
                      <a:r>
                        <a:rPr lang="en-US" sz="2000" b="1" dirty="0">
                          <a:solidFill>
                            <a:schemeClr val="bg1"/>
                          </a:solidFill>
                          <a:effectLst/>
                        </a:rPr>
                        <a:t>emotional</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n-US" sz="2000" dirty="0">
                          <a:effectLst/>
                        </a:rPr>
                        <a:t>Excitement to make an electronic door for his pet birds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n-US" sz="2000" dirty="0">
                          <a:effectLst/>
                        </a:rPr>
                        <a:t>Excitement for successes of teammates (e.g., wiring)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48433668"/>
                  </a:ext>
                </a:extLst>
              </a:tr>
              <a:tr h="1748908">
                <a:tc>
                  <a:txBody>
                    <a:bodyPr/>
                    <a:lstStyle/>
                    <a:p>
                      <a:pPr marL="0" marR="0">
                        <a:lnSpc>
                          <a:spcPct val="100000"/>
                        </a:lnSpc>
                        <a:spcBef>
                          <a:spcPts val="0"/>
                        </a:spcBef>
                        <a:spcAft>
                          <a:spcPts val="0"/>
                        </a:spcAft>
                      </a:pPr>
                      <a:r>
                        <a:rPr lang="en-US" sz="2000" b="1" dirty="0">
                          <a:solidFill>
                            <a:schemeClr val="bg1"/>
                          </a:solidFill>
                          <a:effectLst/>
                        </a:rPr>
                        <a:t>behavioral</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n-US" sz="2000" dirty="0">
                          <a:effectLst/>
                        </a:rPr>
                        <a:t>Using screws and brackets to fasten door frame to base board (alone)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n-US" sz="2000">
                          <a:effectLst/>
                        </a:rPr>
                        <a:t>Working with teammates to have one person hold parts while the other person fastens the parts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4347996"/>
                  </a:ext>
                </a:extLst>
              </a:tr>
              <a:tr h="1748908">
                <a:tc>
                  <a:txBody>
                    <a:bodyPr/>
                    <a:lstStyle/>
                    <a:p>
                      <a:pPr marL="0" marR="0">
                        <a:lnSpc>
                          <a:spcPct val="100000"/>
                        </a:lnSpc>
                        <a:spcBef>
                          <a:spcPts val="0"/>
                        </a:spcBef>
                        <a:spcAft>
                          <a:spcPts val="0"/>
                        </a:spcAft>
                      </a:pPr>
                      <a:r>
                        <a:rPr lang="en-US" sz="2000" b="1" dirty="0">
                          <a:solidFill>
                            <a:schemeClr val="bg1"/>
                          </a:solidFill>
                          <a:effectLst/>
                        </a:rPr>
                        <a:t>cognitive</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n-US" sz="2000">
                          <a:effectLst/>
                        </a:rPr>
                        <a:t>Awareness of which tasks needed to be done (list of requirements)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n-US" sz="2000" dirty="0">
                          <a:effectLst/>
                        </a:rPr>
                        <a:t>Awareness of how the tasks were shared amongst teammates (distribution of requirements)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5777654"/>
                  </a:ext>
                </a:extLst>
              </a:tr>
            </a:tbl>
          </a:graphicData>
        </a:graphic>
      </p:graphicFrame>
    </p:spTree>
    <p:extLst>
      <p:ext uri="{BB962C8B-B14F-4D97-AF65-F5344CB8AC3E}">
        <p14:creationId xmlns:p14="http://schemas.microsoft.com/office/powerpoint/2010/main" val="316562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35856" y="0"/>
            <a:ext cx="12058649" cy="1456267"/>
          </a:xfrm>
        </p:spPr>
        <p:txBody>
          <a:bodyPr/>
          <a:lstStyle/>
          <a:p>
            <a:r>
              <a:rPr lang="en-US" b="1" cap="small" dirty="0">
                <a:solidFill>
                  <a:schemeClr val="bg1"/>
                </a:solidFill>
              </a:rPr>
              <a:t>4.1.2 &amp; 4.1.3: </a:t>
            </a:r>
            <a:r>
              <a:rPr lang="en-US" b="1" u="sng" cap="small" dirty="0">
                <a:solidFill>
                  <a:schemeClr val="bg1"/>
                </a:solidFill>
              </a:rPr>
              <a:t>Integrated Findings</a:t>
            </a:r>
            <a:r>
              <a:rPr lang="en-US" b="1" cap="small" dirty="0">
                <a:solidFill>
                  <a:schemeClr val="bg1"/>
                </a:solidFill>
              </a:rPr>
              <a:t>: </a:t>
            </a:r>
            <a:br>
              <a:rPr lang="en-US" b="1" cap="small" dirty="0">
                <a:solidFill>
                  <a:schemeClr val="bg1"/>
                </a:solidFill>
              </a:rPr>
            </a:br>
            <a:r>
              <a:rPr lang="en-US" b="1" cap="small" dirty="0">
                <a:solidFill>
                  <a:schemeClr val="bg1"/>
                </a:solidFill>
              </a:rPr>
              <a:t>	Self-Efficacy &amp; Educational Design</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sp>
        <p:nvSpPr>
          <p:cNvPr id="4" name="TextBox 3">
            <a:extLst>
              <a:ext uri="{FF2B5EF4-FFF2-40B4-BE49-F238E27FC236}">
                <a16:creationId xmlns:a16="http://schemas.microsoft.com/office/drawing/2014/main" id="{F5C1E720-AF57-CA4C-9912-057B711FF9B3}"/>
              </a:ext>
            </a:extLst>
          </p:cNvPr>
          <p:cNvSpPr txBox="1"/>
          <p:nvPr/>
        </p:nvSpPr>
        <p:spPr>
          <a:xfrm>
            <a:off x="824248" y="1725769"/>
            <a:ext cx="184731" cy="369332"/>
          </a:xfrm>
          <a:prstGeom prst="rect">
            <a:avLst/>
          </a:prstGeom>
          <a:noFill/>
        </p:spPr>
        <p:txBody>
          <a:bodyPr wrap="none" rtlCol="0">
            <a:spAutoFit/>
          </a:bodyPr>
          <a:lstStyle/>
          <a:p>
            <a:endParaRPr lang="en-US" dirty="0"/>
          </a:p>
        </p:txBody>
      </p:sp>
      <p:sp>
        <p:nvSpPr>
          <p:cNvPr id="7" name="Content Placeholder 4">
            <a:extLst>
              <a:ext uri="{FF2B5EF4-FFF2-40B4-BE49-F238E27FC236}">
                <a16:creationId xmlns:a16="http://schemas.microsoft.com/office/drawing/2014/main" id="{5B5D1295-F777-0196-4857-EBD4E108FB3E}"/>
              </a:ext>
            </a:extLst>
          </p:cNvPr>
          <p:cNvSpPr>
            <a:spLocks noGrp="1"/>
          </p:cNvSpPr>
          <p:nvPr>
            <p:ph idx="1"/>
          </p:nvPr>
        </p:nvSpPr>
        <p:spPr>
          <a:xfrm>
            <a:off x="130221" y="1921031"/>
            <a:ext cx="12061779" cy="4936968"/>
          </a:xfrm>
        </p:spPr>
        <p:txBody>
          <a:bodyPr anchor="t">
            <a:noAutofit/>
          </a:bodyPr>
          <a:lstStyle/>
          <a:p>
            <a:pPr>
              <a:buClrTx/>
            </a:pPr>
            <a:r>
              <a:rPr lang="en-US" sz="2000" b="1" dirty="0">
                <a:solidFill>
                  <a:schemeClr val="bg1"/>
                </a:solidFill>
              </a:rPr>
              <a:t>self-efficacy</a:t>
            </a:r>
          </a:p>
          <a:p>
            <a:pPr lvl="1">
              <a:buClrTx/>
            </a:pPr>
            <a:r>
              <a:rPr lang="en-US" sz="2000" b="1" u="sng" dirty="0">
                <a:solidFill>
                  <a:schemeClr val="bg1"/>
                </a:solidFill>
              </a:rPr>
              <a:t>ability</a:t>
            </a:r>
            <a:r>
              <a:rPr lang="en-US" sz="2000" dirty="0">
                <a:solidFill>
                  <a:schemeClr val="bg1"/>
                </a:solidFill>
                <a:sym typeface="Wingdings" pitchFamily="2" charset="2"/>
              </a:rPr>
              <a:t>: </a:t>
            </a:r>
            <a:r>
              <a:rPr lang="en-US" sz="2000" i="1" dirty="0">
                <a:solidFill>
                  <a:schemeClr val="bg1"/>
                </a:solidFill>
                <a:sym typeface="Wingdings" pitchFamily="2" charset="2"/>
              </a:rPr>
              <a:t>emotive</a:t>
            </a:r>
            <a:r>
              <a:rPr lang="en-US" sz="2000" dirty="0">
                <a:solidFill>
                  <a:schemeClr val="bg1"/>
                </a:solidFill>
                <a:sym typeface="Wingdings" pitchFamily="2" charset="2"/>
              </a:rPr>
              <a:t> and </a:t>
            </a:r>
            <a:r>
              <a:rPr lang="en-US" sz="2000" i="1" dirty="0">
                <a:solidFill>
                  <a:schemeClr val="bg1"/>
                </a:solidFill>
                <a:sym typeface="Wingdings" pitchFamily="2" charset="2"/>
              </a:rPr>
              <a:t>enactive</a:t>
            </a:r>
            <a:r>
              <a:rPr lang="en-US" sz="2000" dirty="0">
                <a:solidFill>
                  <a:schemeClr val="bg1"/>
                </a:solidFill>
                <a:sym typeface="Wingdings" pitchFamily="2" charset="2"/>
              </a:rPr>
              <a:t> sources (e.g., near-peer &amp; “professional”)</a:t>
            </a:r>
            <a:endParaRPr lang="en-US" sz="2000" dirty="0">
              <a:solidFill>
                <a:schemeClr val="bg1"/>
              </a:solidFill>
            </a:endParaRPr>
          </a:p>
          <a:p>
            <a:pPr lvl="1">
              <a:buClrTx/>
            </a:pPr>
            <a:r>
              <a:rPr lang="en-US" sz="2000" u="sng" dirty="0">
                <a:solidFill>
                  <a:schemeClr val="bg1"/>
                </a:solidFill>
              </a:rPr>
              <a:t>anxiety</a:t>
            </a:r>
            <a:r>
              <a:rPr lang="en-US" sz="2000" dirty="0">
                <a:solidFill>
                  <a:schemeClr val="bg1"/>
                </a:solidFill>
              </a:rPr>
              <a:t>: </a:t>
            </a:r>
            <a:r>
              <a:rPr lang="en-US" sz="2000" dirty="0">
                <a:solidFill>
                  <a:schemeClr val="bg1"/>
                </a:solidFill>
                <a:sym typeface="Wingdings" pitchFamily="2" charset="2"/>
              </a:rPr>
              <a:t> </a:t>
            </a:r>
            <a:r>
              <a:rPr lang="en-US" sz="2000" dirty="0">
                <a:solidFill>
                  <a:schemeClr val="bg1"/>
                </a:solidFill>
              </a:rPr>
              <a:t>counterbalancing dynamics (individual | social)</a:t>
            </a:r>
          </a:p>
          <a:p>
            <a:pPr lvl="1">
              <a:buClrTx/>
            </a:pPr>
            <a:endParaRPr lang="en-US" sz="2000" dirty="0">
              <a:solidFill>
                <a:schemeClr val="bg1"/>
              </a:solidFill>
            </a:endParaRPr>
          </a:p>
          <a:p>
            <a:pPr lvl="1">
              <a:buClrTx/>
            </a:pPr>
            <a:endParaRPr lang="en-US" sz="2000" dirty="0">
              <a:solidFill>
                <a:schemeClr val="bg1"/>
              </a:solidFill>
            </a:endParaRPr>
          </a:p>
          <a:p>
            <a:pPr>
              <a:buClrTx/>
            </a:pPr>
            <a:r>
              <a:rPr lang="en-US" sz="2000" dirty="0">
                <a:solidFill>
                  <a:schemeClr val="bg1"/>
                </a:solidFill>
              </a:rPr>
              <a:t>educational design</a:t>
            </a:r>
          </a:p>
          <a:p>
            <a:pPr lvl="1">
              <a:buClrTx/>
            </a:pPr>
            <a:r>
              <a:rPr lang="en-US" sz="2000" i="1" dirty="0">
                <a:solidFill>
                  <a:schemeClr val="bg1"/>
                </a:solidFill>
              </a:rPr>
              <a:t>how a student’s social identity is understood:</a:t>
            </a:r>
            <a:r>
              <a:rPr lang="en-US" sz="2000" dirty="0">
                <a:solidFill>
                  <a:schemeClr val="bg1"/>
                </a:solidFill>
              </a:rPr>
              <a:t> young, amateur, socially interdependent</a:t>
            </a:r>
            <a:endParaRPr lang="en-US" sz="2000" i="1" dirty="0">
              <a:solidFill>
                <a:schemeClr val="bg1"/>
              </a:solidFill>
            </a:endParaRPr>
          </a:p>
          <a:p>
            <a:pPr lvl="1">
              <a:buClrTx/>
            </a:pPr>
            <a:r>
              <a:rPr lang="en-US" sz="2000" i="1" dirty="0">
                <a:solidFill>
                  <a:schemeClr val="bg1"/>
                </a:solidFill>
              </a:rPr>
              <a:t>planned learning activities: </a:t>
            </a:r>
            <a:r>
              <a:rPr lang="en-US" sz="2000" dirty="0">
                <a:solidFill>
                  <a:schemeClr val="bg1"/>
                </a:solidFill>
              </a:rPr>
              <a:t>balance, fluidity</a:t>
            </a:r>
            <a:endParaRPr lang="en-US" sz="2000" i="1" dirty="0">
              <a:solidFill>
                <a:schemeClr val="bg1"/>
              </a:solidFill>
            </a:endParaRPr>
          </a:p>
        </p:txBody>
      </p:sp>
    </p:spTree>
    <p:extLst>
      <p:ext uri="{BB962C8B-B14F-4D97-AF65-F5344CB8AC3E}">
        <p14:creationId xmlns:p14="http://schemas.microsoft.com/office/powerpoint/2010/main" val="162276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dissolv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dissolve">
                                      <p:cBhvr>
                                        <p:cTn id="18" dur="500"/>
                                        <p:tgtEl>
                                          <p:spTgt spid="7">
                                            <p:txEl>
                                              <p:pRg st="5" end="5"/>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dissolve">
                                      <p:cBhvr>
                                        <p:cTn id="21" dur="500"/>
                                        <p:tgtEl>
                                          <p:spTgt spid="7">
                                            <p:txEl>
                                              <p:pRg st="6" end="6"/>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animEffect transition="in" filter="dissolve">
                                      <p:cBhvr>
                                        <p:cTn id="24"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35856" y="0"/>
            <a:ext cx="12058649" cy="1456267"/>
          </a:xfrm>
        </p:spPr>
        <p:txBody>
          <a:bodyPr/>
          <a:lstStyle/>
          <a:p>
            <a:r>
              <a:rPr lang="en-US" b="1" cap="small" dirty="0">
                <a:solidFill>
                  <a:schemeClr val="bg1"/>
                </a:solidFill>
              </a:rPr>
              <a:t>4.2: Contributions to the fields of…</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sp>
        <p:nvSpPr>
          <p:cNvPr id="4" name="TextBox 3">
            <a:extLst>
              <a:ext uri="{FF2B5EF4-FFF2-40B4-BE49-F238E27FC236}">
                <a16:creationId xmlns:a16="http://schemas.microsoft.com/office/drawing/2014/main" id="{F5C1E720-AF57-CA4C-9912-057B711FF9B3}"/>
              </a:ext>
            </a:extLst>
          </p:cNvPr>
          <p:cNvSpPr txBox="1"/>
          <p:nvPr/>
        </p:nvSpPr>
        <p:spPr>
          <a:xfrm>
            <a:off x="824248" y="1725769"/>
            <a:ext cx="184731" cy="369332"/>
          </a:xfrm>
          <a:prstGeom prst="rect">
            <a:avLst/>
          </a:prstGeom>
          <a:noFill/>
        </p:spPr>
        <p:txBody>
          <a:bodyPr wrap="none" rtlCol="0">
            <a:spAutoFit/>
          </a:bodyPr>
          <a:lstStyle/>
          <a:p>
            <a:endParaRPr lang="en-US" dirty="0"/>
          </a:p>
        </p:txBody>
      </p:sp>
      <p:sp>
        <p:nvSpPr>
          <p:cNvPr id="7" name="Content Placeholder 4">
            <a:extLst>
              <a:ext uri="{FF2B5EF4-FFF2-40B4-BE49-F238E27FC236}">
                <a16:creationId xmlns:a16="http://schemas.microsoft.com/office/drawing/2014/main" id="{5B5D1295-F777-0196-4857-EBD4E108FB3E}"/>
              </a:ext>
            </a:extLst>
          </p:cNvPr>
          <p:cNvSpPr>
            <a:spLocks noGrp="1"/>
          </p:cNvSpPr>
          <p:nvPr>
            <p:ph idx="1"/>
          </p:nvPr>
        </p:nvSpPr>
        <p:spPr>
          <a:xfrm>
            <a:off x="130221" y="1556951"/>
            <a:ext cx="12061779" cy="5301048"/>
          </a:xfrm>
        </p:spPr>
        <p:txBody>
          <a:bodyPr anchor="t">
            <a:noAutofit/>
          </a:bodyPr>
          <a:lstStyle/>
          <a:p>
            <a:pPr>
              <a:buClrTx/>
            </a:pPr>
            <a:r>
              <a:rPr lang="en-US" sz="2000" b="1" dirty="0">
                <a:solidFill>
                  <a:schemeClr val="bg1"/>
                </a:solidFill>
                <a:latin typeface="+mj-lt"/>
              </a:rPr>
              <a:t>…student engagement</a:t>
            </a:r>
          </a:p>
          <a:p>
            <a:pPr lvl="1">
              <a:buClrTx/>
            </a:pPr>
            <a:r>
              <a:rPr lang="en-US" sz="2000" b="1" dirty="0">
                <a:solidFill>
                  <a:schemeClr val="bg1"/>
                </a:solidFill>
                <a:latin typeface="+mj-lt"/>
              </a:rPr>
              <a:t>4-dimension </a:t>
            </a:r>
            <a:r>
              <a:rPr lang="en-US" sz="2000" b="1" dirty="0">
                <a:solidFill>
                  <a:schemeClr val="bg1"/>
                </a:solidFill>
                <a:latin typeface="+mj-lt"/>
                <a:sym typeface="Wingdings" pitchFamily="2" charset="2"/>
              </a:rPr>
              <a:t> 6-dimension</a:t>
            </a:r>
          </a:p>
          <a:p>
            <a:pPr lvl="1">
              <a:buClrTx/>
            </a:pPr>
            <a:r>
              <a:rPr lang="en-US" sz="2000" b="1" dirty="0">
                <a:solidFill>
                  <a:schemeClr val="bg1"/>
                </a:solidFill>
                <a:latin typeface="+mj-lt"/>
                <a:sym typeface="Wingdings" pitchFamily="2" charset="2"/>
              </a:rPr>
              <a:t>ed. psych.  learning sciences</a:t>
            </a:r>
            <a:endParaRPr lang="en-US" sz="2000" b="1" dirty="0">
              <a:solidFill>
                <a:schemeClr val="bg1"/>
              </a:solidFill>
              <a:latin typeface="+mj-lt"/>
            </a:endParaRPr>
          </a:p>
          <a:p>
            <a:pPr lvl="1">
              <a:buClrTx/>
            </a:pPr>
            <a:endParaRPr lang="en-US" sz="1000" b="1" dirty="0">
              <a:solidFill>
                <a:schemeClr val="bg1"/>
              </a:solidFill>
              <a:latin typeface="+mj-lt"/>
            </a:endParaRPr>
          </a:p>
          <a:p>
            <a:pPr>
              <a:buClrTx/>
            </a:pPr>
            <a:r>
              <a:rPr lang="en-US" sz="2000" b="1" dirty="0">
                <a:solidFill>
                  <a:schemeClr val="bg1"/>
                </a:solidFill>
                <a:latin typeface="+mj-lt"/>
              </a:rPr>
              <a:t>…self-efficacy theory</a:t>
            </a:r>
          </a:p>
          <a:p>
            <a:pPr lvl="1">
              <a:buClrTx/>
            </a:pPr>
            <a:endParaRPr lang="en-US" dirty="0">
              <a:solidFill>
                <a:schemeClr val="bg1"/>
              </a:solidFill>
              <a:latin typeface="+mj-lt"/>
            </a:endParaRPr>
          </a:p>
          <a:p>
            <a:pPr lvl="1">
              <a:buClrTx/>
            </a:pPr>
            <a:endParaRPr lang="en-US" dirty="0">
              <a:solidFill>
                <a:schemeClr val="bg1"/>
              </a:solidFill>
              <a:latin typeface="+mj-lt"/>
            </a:endParaRPr>
          </a:p>
          <a:p>
            <a:pPr marL="457200" lvl="1" indent="0">
              <a:buClrTx/>
              <a:buNone/>
            </a:pPr>
            <a:endParaRPr lang="en-US" dirty="0">
              <a:solidFill>
                <a:schemeClr val="bg1"/>
              </a:solidFill>
              <a:latin typeface="+mj-lt"/>
            </a:endParaRPr>
          </a:p>
          <a:p>
            <a:pPr>
              <a:buClrTx/>
            </a:pPr>
            <a:r>
              <a:rPr lang="en-US" sz="2000" dirty="0">
                <a:solidFill>
                  <a:schemeClr val="bg1"/>
                </a:solidFill>
              </a:rPr>
              <a:t>…educational design (esp. Social Infrastructure Framework)</a:t>
            </a:r>
          </a:p>
          <a:p>
            <a:pPr lvl="1">
              <a:buClrTx/>
            </a:pPr>
            <a:r>
              <a:rPr lang="en-US" sz="2000" dirty="0">
                <a:solidFill>
                  <a:schemeClr val="bg1"/>
                </a:solidFill>
              </a:rPr>
              <a:t>implementation paths, incl. participatory IST&lt;-&gt;OST</a:t>
            </a:r>
          </a:p>
          <a:p>
            <a:pPr lvl="1">
              <a:buClrTx/>
            </a:pPr>
            <a:r>
              <a:rPr lang="en-US" sz="2000" dirty="0">
                <a:solidFill>
                  <a:schemeClr val="bg1"/>
                </a:solidFill>
              </a:rPr>
              <a:t>expanding what counts as “the outside world”</a:t>
            </a:r>
          </a:p>
          <a:p>
            <a:pPr lvl="1">
              <a:buClrTx/>
            </a:pPr>
            <a:endParaRPr lang="en-US" sz="2000" dirty="0">
              <a:solidFill>
                <a:schemeClr val="bg1"/>
              </a:solidFill>
            </a:endParaRPr>
          </a:p>
        </p:txBody>
      </p:sp>
      <p:graphicFrame>
        <p:nvGraphicFramePr>
          <p:cNvPr id="8" name="Table 7">
            <a:extLst>
              <a:ext uri="{FF2B5EF4-FFF2-40B4-BE49-F238E27FC236}">
                <a16:creationId xmlns:a16="http://schemas.microsoft.com/office/drawing/2014/main" id="{C0B596AA-BADA-DC19-A67F-18947F184625}"/>
              </a:ext>
            </a:extLst>
          </p:cNvPr>
          <p:cNvGraphicFramePr>
            <a:graphicFrameLocks noGrp="1"/>
          </p:cNvGraphicFramePr>
          <p:nvPr>
            <p:extLst>
              <p:ext uri="{D42A27DB-BD31-4B8C-83A1-F6EECF244321}">
                <p14:modId xmlns:p14="http://schemas.microsoft.com/office/powerpoint/2010/main" val="2682451841"/>
              </p:ext>
            </p:extLst>
          </p:nvPr>
        </p:nvGraphicFramePr>
        <p:xfrm>
          <a:off x="524342" y="3621737"/>
          <a:ext cx="10600857" cy="304800"/>
        </p:xfrm>
        <a:graphic>
          <a:graphicData uri="http://schemas.openxmlformats.org/drawingml/2006/table">
            <a:tbl>
              <a:tblPr firstRow="1" firstCol="1" bandRow="1">
                <a:tableStyleId>{C4B1156A-380E-4F78-BDF5-A606A8083BF9}</a:tableStyleId>
              </a:tblPr>
              <a:tblGrid>
                <a:gridCol w="2301985">
                  <a:extLst>
                    <a:ext uri="{9D8B030D-6E8A-4147-A177-3AD203B41FA5}">
                      <a16:colId xmlns:a16="http://schemas.microsoft.com/office/drawing/2014/main" val="1210773566"/>
                    </a:ext>
                  </a:extLst>
                </a:gridCol>
                <a:gridCol w="1773382">
                  <a:extLst>
                    <a:ext uri="{9D8B030D-6E8A-4147-A177-3AD203B41FA5}">
                      <a16:colId xmlns:a16="http://schemas.microsoft.com/office/drawing/2014/main" val="396063974"/>
                    </a:ext>
                  </a:extLst>
                </a:gridCol>
                <a:gridCol w="1515075">
                  <a:extLst>
                    <a:ext uri="{9D8B030D-6E8A-4147-A177-3AD203B41FA5}">
                      <a16:colId xmlns:a16="http://schemas.microsoft.com/office/drawing/2014/main" val="4148463880"/>
                    </a:ext>
                  </a:extLst>
                </a:gridCol>
                <a:gridCol w="2926588">
                  <a:extLst>
                    <a:ext uri="{9D8B030D-6E8A-4147-A177-3AD203B41FA5}">
                      <a16:colId xmlns:a16="http://schemas.microsoft.com/office/drawing/2014/main" val="2504780195"/>
                    </a:ext>
                  </a:extLst>
                </a:gridCol>
                <a:gridCol w="2083827">
                  <a:extLst>
                    <a:ext uri="{9D8B030D-6E8A-4147-A177-3AD203B41FA5}">
                      <a16:colId xmlns:a16="http://schemas.microsoft.com/office/drawing/2014/main" val="702988922"/>
                    </a:ext>
                  </a:extLst>
                </a:gridCol>
              </a:tblGrid>
              <a:tr h="228430">
                <a:tc>
                  <a:txBody>
                    <a:bodyPr/>
                    <a:lstStyle/>
                    <a:p>
                      <a:pPr marL="0" marR="0">
                        <a:lnSpc>
                          <a:spcPct val="100000"/>
                        </a:lnSpc>
                        <a:spcBef>
                          <a:spcPts val="0"/>
                        </a:spcBef>
                        <a:spcAft>
                          <a:spcPts val="0"/>
                        </a:spcAft>
                      </a:pPr>
                      <a:r>
                        <a:rPr lang="en-US" sz="2000" b="0" u="sng" dirty="0">
                          <a:effectLst/>
                          <a:latin typeface="+mj-lt"/>
                          <a:ea typeface="Times New Roman" panose="02020603050405020304" pitchFamily="18" charset="0"/>
                          <a:cs typeface="Times New Roman" panose="02020603050405020304" pitchFamily="18" charset="0"/>
                        </a:rPr>
                        <a:t>dominant narratives</a:t>
                      </a:r>
                      <a:r>
                        <a:rPr lang="en-US" sz="2000" b="0" dirty="0">
                          <a:effectLst/>
                          <a:latin typeface="+mj-lt"/>
                          <a:ea typeface="Times New Roman" panose="02020603050405020304" pitchFamily="18" charset="0"/>
                          <a:cs typeface="Times New Roman" panose="02020603050405020304" pitchFamily="18" charset="0"/>
                        </a:rPr>
                        <a:t>:</a:t>
                      </a:r>
                    </a:p>
                  </a:txBody>
                  <a:tcPr marL="68580" marR="68580" marT="0" marB="0" anchor="ctr"/>
                </a:tc>
                <a:tc>
                  <a:txBody>
                    <a:bodyPr/>
                    <a:lstStyle/>
                    <a:p>
                      <a:pPr marL="0" marR="0">
                        <a:lnSpc>
                          <a:spcPct val="100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pre-/post-</a:t>
                      </a:r>
                    </a:p>
                  </a:txBody>
                  <a:tcPr marL="68580" marR="68580" marT="0" marB="0" anchor="ctr"/>
                </a:tc>
                <a:tc>
                  <a:txBody>
                    <a:bodyPr/>
                    <a:lstStyle/>
                    <a:p>
                      <a:pPr marL="0" marR="0">
                        <a:lnSpc>
                          <a:spcPct val="100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IST </a:t>
                      </a:r>
                      <a:r>
                        <a:rPr lang="en-US" sz="2000" b="1" i="1" dirty="0">
                          <a:effectLst/>
                          <a:latin typeface="+mj-lt"/>
                          <a:ea typeface="Times New Roman" panose="02020603050405020304" pitchFamily="18" charset="0"/>
                          <a:cs typeface="Calibri" panose="020F0502020204030204" pitchFamily="34" charset="0"/>
                        </a:rPr>
                        <a:t>only</a:t>
                      </a:r>
                    </a:p>
                  </a:txBody>
                  <a:tcPr marL="68580" marR="68580" marT="0" marB="0" anchor="ctr"/>
                </a:tc>
                <a:tc>
                  <a:txBody>
                    <a:bodyPr/>
                    <a:lstStyle/>
                    <a:p>
                      <a:pPr marL="0" marR="0">
                        <a:lnSpc>
                          <a:spcPct val="100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Western / Global North…</a:t>
                      </a:r>
                    </a:p>
                  </a:txBody>
                  <a:tcPr marL="68580" marR="68580" marT="0" marB="0" anchor="ctr"/>
                </a:tc>
                <a:tc>
                  <a:txBody>
                    <a:bodyPr/>
                    <a:lstStyle/>
                    <a:p>
                      <a:pPr marL="0" marR="0">
                        <a:lnSpc>
                          <a:spcPct val="100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cog./soc. psych.</a:t>
                      </a:r>
                    </a:p>
                  </a:txBody>
                  <a:tcPr marL="68580" marR="68580" marT="0" marB="0" anchor="ctr"/>
                </a:tc>
                <a:extLst>
                  <a:ext uri="{0D108BD9-81ED-4DB2-BD59-A6C34878D82A}">
                    <a16:rowId xmlns:a16="http://schemas.microsoft.com/office/drawing/2014/main" val="2148433668"/>
                  </a:ext>
                </a:extLst>
              </a:tr>
            </a:tbl>
          </a:graphicData>
        </a:graphic>
      </p:graphicFrame>
      <p:graphicFrame>
        <p:nvGraphicFramePr>
          <p:cNvPr id="9" name="Table 8">
            <a:extLst>
              <a:ext uri="{FF2B5EF4-FFF2-40B4-BE49-F238E27FC236}">
                <a16:creationId xmlns:a16="http://schemas.microsoft.com/office/drawing/2014/main" id="{4B9A5ADA-BDEB-251E-E999-AD686BDBD36C}"/>
              </a:ext>
            </a:extLst>
          </p:cNvPr>
          <p:cNvGraphicFramePr>
            <a:graphicFrameLocks noGrp="1"/>
          </p:cNvGraphicFramePr>
          <p:nvPr>
            <p:extLst>
              <p:ext uri="{D42A27DB-BD31-4B8C-83A1-F6EECF244321}">
                <p14:modId xmlns:p14="http://schemas.microsoft.com/office/powerpoint/2010/main" val="1431532231"/>
              </p:ext>
            </p:extLst>
          </p:nvPr>
        </p:nvGraphicFramePr>
        <p:xfrm>
          <a:off x="524342" y="3621737"/>
          <a:ext cx="10600857" cy="656221"/>
        </p:xfrm>
        <a:graphic>
          <a:graphicData uri="http://schemas.openxmlformats.org/drawingml/2006/table">
            <a:tbl>
              <a:tblPr firstRow="1" firstCol="1" bandRow="1">
                <a:tableStyleId>{C4B1156A-380E-4F78-BDF5-A606A8083BF9}</a:tableStyleId>
              </a:tblPr>
              <a:tblGrid>
                <a:gridCol w="2301985">
                  <a:extLst>
                    <a:ext uri="{9D8B030D-6E8A-4147-A177-3AD203B41FA5}">
                      <a16:colId xmlns:a16="http://schemas.microsoft.com/office/drawing/2014/main" val="1210773566"/>
                    </a:ext>
                  </a:extLst>
                </a:gridCol>
                <a:gridCol w="1773382">
                  <a:extLst>
                    <a:ext uri="{9D8B030D-6E8A-4147-A177-3AD203B41FA5}">
                      <a16:colId xmlns:a16="http://schemas.microsoft.com/office/drawing/2014/main" val="396063974"/>
                    </a:ext>
                  </a:extLst>
                </a:gridCol>
                <a:gridCol w="1515075">
                  <a:extLst>
                    <a:ext uri="{9D8B030D-6E8A-4147-A177-3AD203B41FA5}">
                      <a16:colId xmlns:a16="http://schemas.microsoft.com/office/drawing/2014/main" val="4148463880"/>
                    </a:ext>
                  </a:extLst>
                </a:gridCol>
                <a:gridCol w="2926588">
                  <a:extLst>
                    <a:ext uri="{9D8B030D-6E8A-4147-A177-3AD203B41FA5}">
                      <a16:colId xmlns:a16="http://schemas.microsoft.com/office/drawing/2014/main" val="2504780195"/>
                    </a:ext>
                  </a:extLst>
                </a:gridCol>
                <a:gridCol w="2083827">
                  <a:extLst>
                    <a:ext uri="{9D8B030D-6E8A-4147-A177-3AD203B41FA5}">
                      <a16:colId xmlns:a16="http://schemas.microsoft.com/office/drawing/2014/main" val="702988922"/>
                    </a:ext>
                  </a:extLst>
                </a:gridCol>
              </a:tblGrid>
              <a:tr h="228430">
                <a:tc>
                  <a:txBody>
                    <a:bodyPr/>
                    <a:lstStyle/>
                    <a:p>
                      <a:pPr marL="0" marR="0">
                        <a:lnSpc>
                          <a:spcPct val="100000"/>
                        </a:lnSpc>
                        <a:spcBef>
                          <a:spcPts val="0"/>
                        </a:spcBef>
                        <a:spcAft>
                          <a:spcPts val="0"/>
                        </a:spcAft>
                      </a:pPr>
                      <a:r>
                        <a:rPr lang="en-US" sz="2000" b="0" u="sng" dirty="0">
                          <a:effectLst/>
                          <a:latin typeface="+mj-lt"/>
                          <a:ea typeface="Times New Roman" panose="02020603050405020304" pitchFamily="18" charset="0"/>
                          <a:cs typeface="Times New Roman" panose="02020603050405020304" pitchFamily="18" charset="0"/>
                        </a:rPr>
                        <a:t>dominant narratives</a:t>
                      </a:r>
                      <a:r>
                        <a:rPr lang="en-US" sz="2000" b="0" dirty="0">
                          <a:effectLst/>
                          <a:latin typeface="+mj-lt"/>
                          <a:ea typeface="Times New Roman" panose="02020603050405020304" pitchFamily="18" charset="0"/>
                          <a:cs typeface="Times New Roman" panose="02020603050405020304" pitchFamily="18" charset="0"/>
                        </a:rPr>
                        <a:t>:</a:t>
                      </a:r>
                    </a:p>
                  </a:txBody>
                  <a:tcPr marL="68580" marR="68580" marT="0" marB="0" anchor="ctr"/>
                </a:tc>
                <a:tc>
                  <a:txBody>
                    <a:bodyPr/>
                    <a:lstStyle/>
                    <a:p>
                      <a:pPr marL="0" marR="0">
                        <a:lnSpc>
                          <a:spcPct val="100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pre-/post-</a:t>
                      </a:r>
                    </a:p>
                  </a:txBody>
                  <a:tcPr marL="68580" marR="68580" marT="0" marB="0" anchor="ctr"/>
                </a:tc>
                <a:tc>
                  <a:txBody>
                    <a:bodyPr/>
                    <a:lstStyle/>
                    <a:p>
                      <a:pPr marL="0" marR="0">
                        <a:lnSpc>
                          <a:spcPct val="100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IST </a:t>
                      </a:r>
                      <a:r>
                        <a:rPr lang="en-US" sz="2000" b="1" i="1" dirty="0">
                          <a:effectLst/>
                          <a:latin typeface="+mj-lt"/>
                          <a:ea typeface="Times New Roman" panose="02020603050405020304" pitchFamily="18" charset="0"/>
                          <a:cs typeface="Calibri" panose="020F0502020204030204" pitchFamily="34" charset="0"/>
                        </a:rPr>
                        <a:t>only</a:t>
                      </a:r>
                    </a:p>
                  </a:txBody>
                  <a:tcPr marL="68580" marR="68580" marT="0" marB="0" anchor="ctr"/>
                </a:tc>
                <a:tc>
                  <a:txBody>
                    <a:bodyPr/>
                    <a:lstStyle/>
                    <a:p>
                      <a:pPr marL="0" marR="0">
                        <a:lnSpc>
                          <a:spcPct val="100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Western / Global North…</a:t>
                      </a:r>
                    </a:p>
                  </a:txBody>
                  <a:tcPr marL="68580" marR="68580" marT="0" marB="0" anchor="ctr"/>
                </a:tc>
                <a:tc>
                  <a:txBody>
                    <a:bodyPr/>
                    <a:lstStyle/>
                    <a:p>
                      <a:pPr marL="0" marR="0">
                        <a:lnSpc>
                          <a:spcPct val="100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cog./soc. psych.</a:t>
                      </a:r>
                    </a:p>
                  </a:txBody>
                  <a:tcPr marL="68580" marR="68580" marT="0" marB="0" anchor="ctr"/>
                </a:tc>
                <a:extLst>
                  <a:ext uri="{0D108BD9-81ED-4DB2-BD59-A6C34878D82A}">
                    <a16:rowId xmlns:a16="http://schemas.microsoft.com/office/drawing/2014/main" val="2148433668"/>
                  </a:ext>
                </a:extLst>
              </a:tr>
              <a:tr h="351421">
                <a:tc>
                  <a:txBody>
                    <a:bodyPr/>
                    <a:lstStyle/>
                    <a:p>
                      <a:pPr marL="0" marR="0">
                        <a:lnSpc>
                          <a:spcPct val="100000"/>
                        </a:lnSpc>
                        <a:spcBef>
                          <a:spcPts val="0"/>
                        </a:spcBef>
                        <a:spcAft>
                          <a:spcPts val="0"/>
                        </a:spcAft>
                      </a:pPr>
                      <a:r>
                        <a:rPr lang="en-US" sz="2000" b="0" i="0" u="sng" dirty="0">
                          <a:effectLst/>
                          <a:latin typeface="Calibri" panose="020F0502020204030204" pitchFamily="34" charset="0"/>
                          <a:ea typeface="Times New Roman" panose="02020603050405020304" pitchFamily="18" charset="0"/>
                          <a:cs typeface="Calibri" panose="020F0502020204030204" pitchFamily="34" charset="0"/>
                        </a:rPr>
                        <a:t>counter-narrative:</a:t>
                      </a:r>
                    </a:p>
                  </a:txBody>
                  <a:tcPr marL="68580" marR="68580" marT="0" marB="0" anchor="ctr"/>
                </a:tc>
                <a:tc>
                  <a:txBody>
                    <a:bodyPr/>
                    <a:lstStyle/>
                    <a:p>
                      <a:pPr marL="0" marR="0">
                        <a:lnSpc>
                          <a:spcPct val="100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pre-/post-</a:t>
                      </a:r>
                      <a:r>
                        <a:rPr lang="en-US" sz="2000" b="1" i="0" dirty="0">
                          <a:effectLst/>
                          <a:latin typeface="Calibri" panose="020F0502020204030204" pitchFamily="34" charset="0"/>
                          <a:ea typeface="Times New Roman" panose="02020603050405020304" pitchFamily="18" charset="0"/>
                          <a:cs typeface="Calibri" panose="020F0502020204030204" pitchFamily="34" charset="0"/>
                        </a:rPr>
                        <a:t>/mid-</a:t>
                      </a:r>
                    </a:p>
                  </a:txBody>
                  <a:tcPr marL="68580" marR="68580" marT="0" marB="0" anchor="ctr"/>
                </a:tc>
                <a:tc>
                  <a:txBody>
                    <a:bodyPr/>
                    <a:lstStyle/>
                    <a:p>
                      <a:pPr marL="0" marR="0">
                        <a:lnSpc>
                          <a:spcPct val="100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IST </a:t>
                      </a:r>
                      <a:r>
                        <a:rPr lang="en-US" sz="2000" b="1" i="0" dirty="0">
                          <a:effectLst/>
                          <a:latin typeface="Calibri" panose="020F0502020204030204" pitchFamily="34" charset="0"/>
                          <a:ea typeface="Times New Roman" panose="02020603050405020304" pitchFamily="18" charset="0"/>
                          <a:cs typeface="Calibri" panose="020F0502020204030204" pitchFamily="34" charset="0"/>
                        </a:rPr>
                        <a:t>and OST</a:t>
                      </a:r>
                    </a:p>
                  </a:txBody>
                  <a:tcPr marL="68580" marR="68580" marT="0" marB="0" anchor="ctr"/>
                </a:tc>
                <a:tc>
                  <a:txBody>
                    <a:bodyPr/>
                    <a:lstStyle/>
                    <a:p>
                      <a:pPr marL="0" marR="0">
                        <a:lnSpc>
                          <a:spcPct val="100000"/>
                        </a:lnSpc>
                        <a:spcBef>
                          <a:spcPts val="0"/>
                        </a:spcBef>
                        <a:spcAft>
                          <a:spcPts val="0"/>
                        </a:spcAft>
                      </a:pPr>
                      <a:r>
                        <a:rPr lang="en-US" sz="2000" b="1" i="0"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i="0" kern="1200" dirty="0">
                          <a:solidFill>
                            <a:schemeClr val="dk1"/>
                          </a:solidFill>
                          <a:effectLst/>
                          <a:latin typeface="Calibri" panose="020F0502020204030204" pitchFamily="34" charset="0"/>
                          <a:ea typeface="Times New Roman" panose="02020603050405020304" pitchFamily="18" charset="0"/>
                          <a:cs typeface="Calibri" panose="020F0502020204030204" pitchFamily="34" charset="0"/>
                        </a:rPr>
                        <a:t>Eastern / Global South</a:t>
                      </a:r>
                      <a:endParaRPr lang="en-US" sz="2000" b="1" i="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marR="0">
                        <a:lnSpc>
                          <a:spcPct val="100000"/>
                        </a:lnSpc>
                        <a:spcBef>
                          <a:spcPts val="0"/>
                        </a:spcBef>
                        <a:spcAft>
                          <a:spcPts val="0"/>
                        </a:spcAft>
                      </a:pPr>
                      <a:r>
                        <a:rPr lang="en-US" sz="2000" b="1" i="0" dirty="0">
                          <a:effectLst/>
                          <a:latin typeface="Calibri" panose="020F0502020204030204" pitchFamily="34" charset="0"/>
                          <a:ea typeface="Times New Roman" panose="02020603050405020304" pitchFamily="18" charset="0"/>
                          <a:cs typeface="Calibri" panose="020F0502020204030204" pitchFamily="34" charset="0"/>
                        </a:rPr>
                        <a:t>learning sciences</a:t>
                      </a:r>
                    </a:p>
                  </a:txBody>
                  <a:tcPr marL="68580" marR="68580" marT="0" marB="0" anchor="ctr"/>
                </a:tc>
                <a:extLst>
                  <a:ext uri="{0D108BD9-81ED-4DB2-BD59-A6C34878D82A}">
                    <a16:rowId xmlns:a16="http://schemas.microsoft.com/office/drawing/2014/main" val="3435777654"/>
                  </a:ext>
                </a:extLst>
              </a:tr>
            </a:tbl>
          </a:graphicData>
        </a:graphic>
      </p:graphicFrame>
    </p:spTree>
    <p:extLst>
      <p:ext uri="{BB962C8B-B14F-4D97-AF65-F5344CB8AC3E}">
        <p14:creationId xmlns:p14="http://schemas.microsoft.com/office/powerpoint/2010/main" val="356775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dissolv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dissolve">
                                      <p:cBhvr>
                                        <p:cTn id="18" dur="500"/>
                                        <p:tgtEl>
                                          <p:spTgt spid="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Effect transition="in" filter="dissolve">
                                      <p:cBhvr>
                                        <p:cTn id="33" dur="500"/>
                                        <p:tgtEl>
                                          <p:spTgt spid="7">
                                            <p:txEl>
                                              <p:pRg st="8" end="8"/>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7">
                                            <p:txEl>
                                              <p:pRg st="9" end="9"/>
                                            </p:txEl>
                                          </p:spTgt>
                                        </p:tgtEl>
                                        <p:attrNameLst>
                                          <p:attrName>style.visibility</p:attrName>
                                        </p:attrNameLst>
                                      </p:cBhvr>
                                      <p:to>
                                        <p:strVal val="visible"/>
                                      </p:to>
                                    </p:set>
                                    <p:animEffect transition="in" filter="dissolve">
                                      <p:cBhvr>
                                        <p:cTn id="36" dur="500"/>
                                        <p:tgtEl>
                                          <p:spTgt spid="7">
                                            <p:txEl>
                                              <p:pRg st="9" end="9"/>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animEffect transition="in" filter="dissolve">
                                      <p:cBhvr>
                                        <p:cTn id="39"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35856" y="1"/>
            <a:ext cx="12058649" cy="876300"/>
          </a:xfrm>
        </p:spPr>
        <p:txBody>
          <a:bodyPr/>
          <a:lstStyle/>
          <a:p>
            <a:r>
              <a:rPr lang="en-US" b="1" cap="small" dirty="0">
                <a:solidFill>
                  <a:schemeClr val="bg1"/>
                </a:solidFill>
              </a:rPr>
              <a:t>4.3: Future Directions</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sp>
        <p:nvSpPr>
          <p:cNvPr id="4" name="TextBox 3">
            <a:extLst>
              <a:ext uri="{FF2B5EF4-FFF2-40B4-BE49-F238E27FC236}">
                <a16:creationId xmlns:a16="http://schemas.microsoft.com/office/drawing/2014/main" id="{F5C1E720-AF57-CA4C-9912-057B711FF9B3}"/>
              </a:ext>
            </a:extLst>
          </p:cNvPr>
          <p:cNvSpPr txBox="1"/>
          <p:nvPr/>
        </p:nvSpPr>
        <p:spPr>
          <a:xfrm>
            <a:off x="824248" y="1725769"/>
            <a:ext cx="184731" cy="369332"/>
          </a:xfrm>
          <a:prstGeom prst="rect">
            <a:avLst/>
          </a:prstGeom>
          <a:noFill/>
        </p:spPr>
        <p:txBody>
          <a:bodyPr wrap="none" rtlCol="0">
            <a:spAutoFit/>
          </a:bodyPr>
          <a:lstStyle/>
          <a:p>
            <a:endParaRPr lang="en-US" dirty="0"/>
          </a:p>
        </p:txBody>
      </p:sp>
      <p:sp>
        <p:nvSpPr>
          <p:cNvPr id="7" name="Content Placeholder 4">
            <a:extLst>
              <a:ext uri="{FF2B5EF4-FFF2-40B4-BE49-F238E27FC236}">
                <a16:creationId xmlns:a16="http://schemas.microsoft.com/office/drawing/2014/main" id="{5B5D1295-F777-0196-4857-EBD4E108FB3E}"/>
              </a:ext>
            </a:extLst>
          </p:cNvPr>
          <p:cNvSpPr>
            <a:spLocks noGrp="1"/>
          </p:cNvSpPr>
          <p:nvPr>
            <p:ph idx="1"/>
          </p:nvPr>
        </p:nvSpPr>
        <p:spPr>
          <a:xfrm>
            <a:off x="130221" y="876301"/>
            <a:ext cx="12061779" cy="5981698"/>
          </a:xfrm>
        </p:spPr>
        <p:txBody>
          <a:bodyPr anchor="t">
            <a:noAutofit/>
          </a:bodyPr>
          <a:lstStyle/>
          <a:p>
            <a:pPr>
              <a:buClrTx/>
            </a:pPr>
            <a:r>
              <a:rPr lang="en-US" sz="2000" dirty="0">
                <a:solidFill>
                  <a:schemeClr val="bg1"/>
                </a:solidFill>
              </a:rPr>
              <a:t>empirical</a:t>
            </a:r>
          </a:p>
          <a:p>
            <a:pPr lvl="1">
              <a:buClrTx/>
            </a:pPr>
            <a:r>
              <a:rPr lang="en-US" sz="2000" dirty="0">
                <a:solidFill>
                  <a:schemeClr val="bg1"/>
                </a:solidFill>
              </a:rPr>
              <a:t>new measurement suites</a:t>
            </a:r>
          </a:p>
          <a:p>
            <a:pPr lvl="1">
              <a:buClrTx/>
            </a:pPr>
            <a:r>
              <a:rPr lang="en-US" sz="2000" b="1" dirty="0">
                <a:solidFill>
                  <a:schemeClr val="bg1"/>
                </a:solidFill>
                <a:cs typeface="Calibri" panose="020F0502020204030204" pitchFamily="34" charset="0"/>
              </a:rPr>
              <a:t># of roles &gt; # of teammates</a:t>
            </a:r>
          </a:p>
          <a:p>
            <a:pPr lvl="1">
              <a:buClrTx/>
            </a:pPr>
            <a:r>
              <a:rPr lang="en-US" sz="2000" b="1" dirty="0">
                <a:solidFill>
                  <a:schemeClr val="bg1"/>
                </a:solidFill>
                <a:cs typeface="Calibri" panose="020F0502020204030204" pitchFamily="34" charset="0"/>
              </a:rPr>
              <a:t>CHAT-based</a:t>
            </a:r>
            <a:r>
              <a:rPr lang="en-US" b="1" dirty="0">
                <a:solidFill>
                  <a:schemeClr val="bg1"/>
                </a:solidFill>
                <a:cs typeface="Calibri" panose="020F0502020204030204" pitchFamily="34" charset="0"/>
              </a:rPr>
              <a:t> </a:t>
            </a:r>
            <a:r>
              <a:rPr lang="en-US" b="1" dirty="0">
                <a:solidFill>
                  <a:schemeClr val="tx1">
                    <a:lumMod val="65000"/>
                  </a:schemeClr>
                </a:solidFill>
                <a:cs typeface="Calibri" panose="020F0502020204030204" pitchFamily="34" charset="0"/>
              </a:rPr>
              <a:t>(Cultural-Historical Activity Theory; Gutiérrez et al., 1999)</a:t>
            </a:r>
          </a:p>
          <a:p>
            <a:pPr lvl="1">
              <a:buClrTx/>
            </a:pPr>
            <a:endParaRPr lang="en-US" sz="1000" dirty="0">
              <a:solidFill>
                <a:schemeClr val="bg1"/>
              </a:solidFill>
            </a:endParaRPr>
          </a:p>
          <a:p>
            <a:pPr>
              <a:buClrTx/>
            </a:pPr>
            <a:r>
              <a:rPr lang="en-US" sz="2000" u="sng" dirty="0">
                <a:solidFill>
                  <a:schemeClr val="bg1"/>
                </a:solidFill>
              </a:rPr>
              <a:t>conceptual</a:t>
            </a:r>
            <a:r>
              <a:rPr lang="en-US" sz="2000" dirty="0">
                <a:solidFill>
                  <a:schemeClr val="bg1"/>
                </a:solidFill>
              </a:rPr>
              <a:t>: </a:t>
            </a:r>
          </a:p>
          <a:p>
            <a:pPr lvl="1">
              <a:buClrTx/>
            </a:pPr>
            <a:r>
              <a:rPr lang="en-US" sz="2000" dirty="0">
                <a:solidFill>
                  <a:schemeClr val="bg1"/>
                </a:solidFill>
                <a:sym typeface="Wingdings" pitchFamily="2" charset="2"/>
              </a:rPr>
              <a:t>expansion of “environmental” factors</a:t>
            </a:r>
          </a:p>
          <a:p>
            <a:pPr lvl="1">
              <a:buClrTx/>
            </a:pPr>
            <a:r>
              <a:rPr lang="en-US" sz="2000" dirty="0">
                <a:solidFill>
                  <a:schemeClr val="bg1"/>
                </a:solidFill>
                <a:sym typeface="Wingdings" pitchFamily="2" charset="2"/>
              </a:rPr>
              <a:t>differentiation between social and collective</a:t>
            </a:r>
            <a:endParaRPr lang="en-US" sz="2000" dirty="0">
              <a:solidFill>
                <a:schemeClr val="bg1"/>
              </a:solidFill>
            </a:endParaRPr>
          </a:p>
          <a:p>
            <a:pPr lvl="1">
              <a:buClrTx/>
            </a:pPr>
            <a:endParaRPr lang="en-US" sz="1000" dirty="0">
              <a:solidFill>
                <a:schemeClr val="bg1"/>
              </a:solidFill>
            </a:endParaRPr>
          </a:p>
          <a:p>
            <a:pPr>
              <a:buClrTx/>
            </a:pPr>
            <a:r>
              <a:rPr lang="en-US" sz="2000" dirty="0">
                <a:solidFill>
                  <a:schemeClr val="bg1"/>
                </a:solidFill>
              </a:rPr>
              <a:t>policy</a:t>
            </a:r>
          </a:p>
          <a:p>
            <a:pPr lvl="1">
              <a:buClrTx/>
            </a:pPr>
            <a:r>
              <a:rPr lang="en-US" sz="2000" u="sng" dirty="0">
                <a:solidFill>
                  <a:schemeClr val="bg1"/>
                </a:solidFill>
              </a:rPr>
              <a:t>local</a:t>
            </a:r>
            <a:r>
              <a:rPr lang="en-US" sz="2000" dirty="0">
                <a:solidFill>
                  <a:schemeClr val="bg1"/>
                </a:solidFill>
              </a:rPr>
              <a:t>: invention ed. as elective or capstone (at least)</a:t>
            </a:r>
          </a:p>
          <a:p>
            <a:pPr lvl="1">
              <a:buClrTx/>
            </a:pPr>
            <a:r>
              <a:rPr lang="en-US" sz="2000" u="sng" dirty="0">
                <a:solidFill>
                  <a:schemeClr val="bg1"/>
                </a:solidFill>
              </a:rPr>
              <a:t>(nation)-state</a:t>
            </a:r>
            <a:r>
              <a:rPr lang="en-US" sz="2000" dirty="0">
                <a:solidFill>
                  <a:schemeClr val="bg1"/>
                </a:solidFill>
              </a:rPr>
              <a:t>: inventing as social-emotional (incl. accountability)</a:t>
            </a:r>
          </a:p>
        </p:txBody>
      </p:sp>
    </p:spTree>
    <p:extLst>
      <p:ext uri="{BB962C8B-B14F-4D97-AF65-F5344CB8AC3E}">
        <p14:creationId xmlns:p14="http://schemas.microsoft.com/office/powerpoint/2010/main" val="79200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dissolve">
                                      <p:cBhvr>
                                        <p:cTn id="13" dur="500"/>
                                        <p:tgtEl>
                                          <p:spTgt spid="7">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dissolv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dissolve">
                                      <p:cBhvr>
                                        <p:cTn id="21" dur="500"/>
                                        <p:tgtEl>
                                          <p:spTgt spid="7">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dissolve">
                                      <p:cBhvr>
                                        <p:cTn id="24" dur="500"/>
                                        <p:tgtEl>
                                          <p:spTgt spid="7">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dissolve">
                                      <p:cBhvr>
                                        <p:cTn id="27" dur="500"/>
                                        <p:tgtEl>
                                          <p:spTgt spid="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
                                            <p:txEl>
                                              <p:pRg st="9" end="9"/>
                                            </p:txEl>
                                          </p:spTgt>
                                        </p:tgtEl>
                                        <p:attrNameLst>
                                          <p:attrName>style.visibility</p:attrName>
                                        </p:attrNameLst>
                                      </p:cBhvr>
                                      <p:to>
                                        <p:strVal val="visible"/>
                                      </p:to>
                                    </p:set>
                                    <p:animEffect transition="in" filter="dissolve">
                                      <p:cBhvr>
                                        <p:cTn id="32" dur="500"/>
                                        <p:tgtEl>
                                          <p:spTgt spid="7">
                                            <p:txEl>
                                              <p:pRg st="9" end="9"/>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animEffect transition="in" filter="dissolve">
                                      <p:cBhvr>
                                        <p:cTn id="35" dur="500"/>
                                        <p:tgtEl>
                                          <p:spTgt spid="7">
                                            <p:txEl>
                                              <p:pRg st="10" end="10"/>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7">
                                            <p:txEl>
                                              <p:pRg st="11" end="11"/>
                                            </p:txEl>
                                          </p:spTgt>
                                        </p:tgtEl>
                                        <p:attrNameLst>
                                          <p:attrName>style.visibility</p:attrName>
                                        </p:attrNameLst>
                                      </p:cBhvr>
                                      <p:to>
                                        <p:strVal val="visible"/>
                                      </p:to>
                                    </p:set>
                                    <p:animEffect transition="in" filter="dissolve">
                                      <p:cBhvr>
                                        <p:cTn id="38"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35856" y="0"/>
            <a:ext cx="12058649" cy="775855"/>
          </a:xfrm>
        </p:spPr>
        <p:txBody>
          <a:bodyPr/>
          <a:lstStyle/>
          <a:p>
            <a:r>
              <a:rPr lang="en-US" b="1" cap="small" dirty="0">
                <a:solidFill>
                  <a:schemeClr val="bg1"/>
                </a:solidFill>
              </a:rPr>
              <a:t>4.4: Closing Remarks</a:t>
            </a:r>
            <a:endParaRPr lang="en-US" b="1" cap="small" dirty="0">
              <a:solidFill>
                <a:schemeClr val="bg1"/>
              </a:solidFill>
              <a:highlight>
                <a:srgbClr val="FFFF00"/>
              </a:highlight>
            </a:endParaRP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1335478" y="665015"/>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sp>
        <p:nvSpPr>
          <p:cNvPr id="4" name="TextBox 3">
            <a:extLst>
              <a:ext uri="{FF2B5EF4-FFF2-40B4-BE49-F238E27FC236}">
                <a16:creationId xmlns:a16="http://schemas.microsoft.com/office/drawing/2014/main" id="{F5C1E720-AF57-CA4C-9912-057B711FF9B3}"/>
              </a:ext>
            </a:extLst>
          </p:cNvPr>
          <p:cNvSpPr txBox="1"/>
          <p:nvPr/>
        </p:nvSpPr>
        <p:spPr>
          <a:xfrm>
            <a:off x="2029505" y="1614929"/>
            <a:ext cx="184731" cy="369332"/>
          </a:xfrm>
          <a:prstGeom prst="rect">
            <a:avLst/>
          </a:prstGeom>
          <a:noFill/>
        </p:spPr>
        <p:txBody>
          <a:bodyPr wrap="none" rtlCol="0">
            <a:spAutoFit/>
          </a:bodyPr>
          <a:lstStyle/>
          <a:p>
            <a:endParaRPr lang="en-US" dirty="0"/>
          </a:p>
        </p:txBody>
      </p:sp>
      <p:sp>
        <p:nvSpPr>
          <p:cNvPr id="7" name="Content Placeholder 4">
            <a:extLst>
              <a:ext uri="{FF2B5EF4-FFF2-40B4-BE49-F238E27FC236}">
                <a16:creationId xmlns:a16="http://schemas.microsoft.com/office/drawing/2014/main" id="{5B5D1295-F777-0196-4857-EBD4E108FB3E}"/>
              </a:ext>
            </a:extLst>
          </p:cNvPr>
          <p:cNvSpPr>
            <a:spLocks noGrp="1"/>
          </p:cNvSpPr>
          <p:nvPr>
            <p:ph idx="1"/>
          </p:nvPr>
        </p:nvSpPr>
        <p:spPr>
          <a:xfrm>
            <a:off x="130221" y="665015"/>
            <a:ext cx="12061779" cy="5886883"/>
          </a:xfrm>
        </p:spPr>
        <p:txBody>
          <a:bodyPr anchor="t">
            <a:noAutofit/>
          </a:bodyPr>
          <a:lstStyle/>
          <a:p>
            <a:pPr>
              <a:buClrTx/>
            </a:pPr>
            <a:endParaRPr lang="en-US" sz="2000" b="1" u="sng" dirty="0">
              <a:solidFill>
                <a:schemeClr val="bg1"/>
              </a:solidFill>
              <a:latin typeface="+mj-lt"/>
            </a:endParaRPr>
          </a:p>
          <a:p>
            <a:pPr>
              <a:buClrTx/>
            </a:pPr>
            <a:endParaRPr lang="en-US" sz="2000" b="1" u="sng" dirty="0">
              <a:solidFill>
                <a:schemeClr val="bg1"/>
              </a:solidFill>
              <a:latin typeface="+mj-lt"/>
            </a:endParaRPr>
          </a:p>
          <a:p>
            <a:pPr>
              <a:buClrTx/>
            </a:pPr>
            <a:endParaRPr lang="en-US" sz="2000" b="1" u="sng" dirty="0">
              <a:solidFill>
                <a:schemeClr val="bg1"/>
              </a:solidFill>
              <a:latin typeface="+mj-lt"/>
            </a:endParaRPr>
          </a:p>
          <a:p>
            <a:pPr>
              <a:buClrTx/>
            </a:pPr>
            <a:endParaRPr lang="en-US" sz="2000" b="1" u="sng" dirty="0">
              <a:solidFill>
                <a:schemeClr val="bg1"/>
              </a:solidFill>
              <a:latin typeface="+mj-lt"/>
            </a:endParaRPr>
          </a:p>
          <a:p>
            <a:pPr>
              <a:buClrTx/>
            </a:pPr>
            <a:endParaRPr lang="en-US" sz="2000" b="1" u="sng" dirty="0">
              <a:solidFill>
                <a:schemeClr val="bg1"/>
              </a:solidFill>
              <a:latin typeface="+mj-lt"/>
            </a:endParaRPr>
          </a:p>
          <a:p>
            <a:pPr>
              <a:buClrTx/>
            </a:pPr>
            <a:endParaRPr lang="en-US" sz="2000" b="1" u="sng" dirty="0">
              <a:solidFill>
                <a:schemeClr val="bg1"/>
              </a:solidFill>
              <a:latin typeface="+mj-lt"/>
            </a:endParaRPr>
          </a:p>
          <a:p>
            <a:pPr>
              <a:buClrTx/>
            </a:pPr>
            <a:endParaRPr lang="en-US" sz="2000" b="1" u="sng" dirty="0">
              <a:solidFill>
                <a:schemeClr val="bg1"/>
              </a:solidFill>
              <a:latin typeface="+mj-lt"/>
            </a:endParaRPr>
          </a:p>
          <a:p>
            <a:pPr>
              <a:buClrTx/>
            </a:pPr>
            <a:endParaRPr lang="en-US" sz="2000" b="1" u="sng" dirty="0">
              <a:solidFill>
                <a:schemeClr val="bg1"/>
              </a:solidFill>
              <a:latin typeface="+mj-lt"/>
            </a:endParaRPr>
          </a:p>
          <a:p>
            <a:pPr>
              <a:buClrTx/>
            </a:pPr>
            <a:endParaRPr lang="en-US" sz="2000" b="1" u="sng" dirty="0">
              <a:solidFill>
                <a:schemeClr val="bg1"/>
              </a:solidFill>
              <a:latin typeface="+mj-lt"/>
            </a:endParaRPr>
          </a:p>
          <a:p>
            <a:pPr>
              <a:buClrTx/>
            </a:pPr>
            <a:endParaRPr lang="en-US" sz="2000" b="1" u="sng" dirty="0">
              <a:solidFill>
                <a:schemeClr val="bg1"/>
              </a:solidFill>
              <a:latin typeface="+mj-lt"/>
            </a:endParaRPr>
          </a:p>
          <a:p>
            <a:pPr>
              <a:buClrTx/>
            </a:pPr>
            <a:endParaRPr lang="en-US" sz="2000" b="1" dirty="0">
              <a:solidFill>
                <a:schemeClr val="bg1"/>
              </a:solidFill>
              <a:latin typeface="+mj-lt"/>
            </a:endParaRPr>
          </a:p>
          <a:p>
            <a:pPr>
              <a:buClrTx/>
            </a:pPr>
            <a:endParaRPr lang="en-US" sz="2000" b="1" dirty="0">
              <a:solidFill>
                <a:schemeClr val="bg1"/>
              </a:solidFill>
              <a:latin typeface="+mj-lt"/>
            </a:endParaRPr>
          </a:p>
          <a:p>
            <a:pPr>
              <a:buClrTx/>
            </a:pPr>
            <a:r>
              <a:rPr lang="en-US" sz="3200" b="1" dirty="0">
                <a:solidFill>
                  <a:schemeClr val="bg1"/>
                </a:solidFill>
                <a:latin typeface="Calibri" panose="020F0502020204030204" pitchFamily="34" charset="0"/>
                <a:cs typeface="Calibri" panose="020F0502020204030204" pitchFamily="34" charset="0"/>
              </a:rPr>
              <a:t>Thank you for learning with me these past 5+ years!</a:t>
            </a:r>
          </a:p>
        </p:txBody>
      </p:sp>
      <p:pic>
        <p:nvPicPr>
          <p:cNvPr id="9" name="Picture 8">
            <a:extLst>
              <a:ext uri="{FF2B5EF4-FFF2-40B4-BE49-F238E27FC236}">
                <a16:creationId xmlns:a16="http://schemas.microsoft.com/office/drawing/2014/main" id="{54108A50-6215-A337-A37F-13C7B25247AD}"/>
              </a:ext>
            </a:extLst>
          </p:cNvPr>
          <p:cNvPicPr>
            <a:picLocks noChangeAspect="1"/>
          </p:cNvPicPr>
          <p:nvPr/>
        </p:nvPicPr>
        <p:blipFill rotWithShape="1">
          <a:blip r:embed="rId2"/>
          <a:srcRect l="3758" r="18842"/>
          <a:stretch/>
        </p:blipFill>
        <p:spPr>
          <a:xfrm>
            <a:off x="7043173" y="2099843"/>
            <a:ext cx="4492465" cy="1941857"/>
          </a:xfrm>
          <a:prstGeom prst="rect">
            <a:avLst/>
          </a:prstGeom>
        </p:spPr>
      </p:pic>
      <p:pic>
        <p:nvPicPr>
          <p:cNvPr id="10" name="Content Placeholder 6">
            <a:extLst>
              <a:ext uri="{FF2B5EF4-FFF2-40B4-BE49-F238E27FC236}">
                <a16:creationId xmlns:a16="http://schemas.microsoft.com/office/drawing/2014/main" id="{1206F7C0-E4B1-A188-81AD-E1479AF1D86C}"/>
              </a:ext>
            </a:extLst>
          </p:cNvPr>
          <p:cNvPicPr>
            <a:picLocks noChangeAspect="1"/>
          </p:cNvPicPr>
          <p:nvPr/>
        </p:nvPicPr>
        <p:blipFill rotWithShape="1">
          <a:blip r:embed="rId3"/>
          <a:srcRect l="16156" t="10662" r="9735" b="26582"/>
          <a:stretch/>
        </p:blipFill>
        <p:spPr>
          <a:xfrm>
            <a:off x="2214236" y="908495"/>
            <a:ext cx="2496115" cy="2182371"/>
          </a:xfrm>
          <a:prstGeom prst="rect">
            <a:avLst/>
          </a:prstGeom>
        </p:spPr>
      </p:pic>
      <p:sp>
        <p:nvSpPr>
          <p:cNvPr id="11" name="TextBox 10">
            <a:extLst>
              <a:ext uri="{FF2B5EF4-FFF2-40B4-BE49-F238E27FC236}">
                <a16:creationId xmlns:a16="http://schemas.microsoft.com/office/drawing/2014/main" id="{D4636B99-984E-2F0B-198A-B28600EBC812}"/>
              </a:ext>
            </a:extLst>
          </p:cNvPr>
          <p:cNvSpPr txBox="1"/>
          <p:nvPr/>
        </p:nvSpPr>
        <p:spPr>
          <a:xfrm>
            <a:off x="5589109" y="2567970"/>
            <a:ext cx="2162054" cy="1200329"/>
          </a:xfrm>
          <a:prstGeom prst="rect">
            <a:avLst/>
          </a:prstGeom>
          <a:noFill/>
        </p:spPr>
        <p:txBody>
          <a:bodyPr wrap="square" rtlCol="0">
            <a:spAutoFit/>
          </a:bodyPr>
          <a:lstStyle/>
          <a:p>
            <a:r>
              <a:rPr lang="en-US" sz="7200" dirty="0"/>
              <a:t>☯️</a:t>
            </a:r>
          </a:p>
        </p:txBody>
      </p:sp>
      <p:pic>
        <p:nvPicPr>
          <p:cNvPr id="12" name="Picture 11">
            <a:extLst>
              <a:ext uri="{FF2B5EF4-FFF2-40B4-BE49-F238E27FC236}">
                <a16:creationId xmlns:a16="http://schemas.microsoft.com/office/drawing/2014/main" id="{2D2B7616-CFE5-2278-0B77-E7B597D1670D}"/>
              </a:ext>
            </a:extLst>
          </p:cNvPr>
          <p:cNvPicPr>
            <a:picLocks noChangeAspect="1"/>
          </p:cNvPicPr>
          <p:nvPr/>
        </p:nvPicPr>
        <p:blipFill rotWithShape="1">
          <a:blip r:embed="rId4"/>
          <a:srcRect l="8312" r="2098" b="2029"/>
          <a:stretch/>
        </p:blipFill>
        <p:spPr>
          <a:xfrm>
            <a:off x="2188019" y="3386526"/>
            <a:ext cx="2993535" cy="2182371"/>
          </a:xfrm>
          <a:prstGeom prst="rect">
            <a:avLst/>
          </a:prstGeom>
        </p:spPr>
      </p:pic>
    </p:spTree>
    <p:extLst>
      <p:ext uri="{BB962C8B-B14F-4D97-AF65-F5344CB8AC3E}">
        <p14:creationId xmlns:p14="http://schemas.microsoft.com/office/powerpoint/2010/main" val="1162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xEl>
                                              <p:pRg st="12" end="12"/>
                                            </p:txEl>
                                          </p:spTgt>
                                        </p:tgtEl>
                                        <p:attrNameLst>
                                          <p:attrName>style.visibility</p:attrName>
                                        </p:attrNameLst>
                                      </p:cBhvr>
                                      <p:to>
                                        <p:strVal val="visible"/>
                                      </p:to>
                                    </p:set>
                                    <p:animEffect transition="in" filter="dissolve">
                                      <p:cBhvr>
                                        <p:cTn id="21"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0" y="0"/>
            <a:ext cx="5924549" cy="735853"/>
          </a:xfrm>
        </p:spPr>
        <p:txBody>
          <a:bodyPr/>
          <a:lstStyle/>
          <a:p>
            <a:r>
              <a:rPr lang="en-US" b="1" cap="small" dirty="0">
                <a:solidFill>
                  <a:schemeClr val="bg1"/>
                </a:solidFill>
              </a:rPr>
              <a:t>5. References + Feedback</a:t>
            </a:r>
          </a:p>
        </p:txBody>
      </p:sp>
      <p:sp>
        <p:nvSpPr>
          <p:cNvPr id="3" name="Content Placeholder 2">
            <a:extLst>
              <a:ext uri="{FF2B5EF4-FFF2-40B4-BE49-F238E27FC236}">
                <a16:creationId xmlns:a16="http://schemas.microsoft.com/office/drawing/2014/main" id="{115C3B75-7497-434C-B069-CC551903C75A}"/>
              </a:ext>
            </a:extLst>
          </p:cNvPr>
          <p:cNvSpPr>
            <a:spLocks noGrp="1"/>
          </p:cNvSpPr>
          <p:nvPr>
            <p:ph idx="1"/>
          </p:nvPr>
        </p:nvSpPr>
        <p:spPr>
          <a:xfrm>
            <a:off x="41275" y="646206"/>
            <a:ext cx="12192000" cy="5731623"/>
          </a:xfrm>
        </p:spPr>
        <p:txBody>
          <a:bodyPr numCol="2" anchor="t">
            <a:normAutofit fontScale="25000" lnSpcReduction="20000"/>
          </a:bodyPr>
          <a:lstStyle/>
          <a:p>
            <a:pPr marL="0" indent="0">
              <a:buNone/>
            </a:pPr>
            <a:r>
              <a:rPr lang="en-US" sz="8000" dirty="0">
                <a:solidFill>
                  <a:schemeClr val="bg1"/>
                </a:solidFill>
              </a:rPr>
              <a:t>* “Their” previous work:</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sp>
        <p:nvSpPr>
          <p:cNvPr id="7" name="Content Placeholder 2">
            <a:extLst>
              <a:ext uri="{FF2B5EF4-FFF2-40B4-BE49-F238E27FC236}">
                <a16:creationId xmlns:a16="http://schemas.microsoft.com/office/drawing/2014/main" id="{6335D906-4B0E-E029-CACC-33A49523EA18}"/>
              </a:ext>
            </a:extLst>
          </p:cNvPr>
          <p:cNvSpPr txBox="1">
            <a:spLocks/>
          </p:cNvSpPr>
          <p:nvPr/>
        </p:nvSpPr>
        <p:spPr>
          <a:xfrm>
            <a:off x="41275" y="6028099"/>
            <a:ext cx="11952117" cy="829901"/>
          </a:xfrm>
          <a:prstGeom prst="rect">
            <a:avLst/>
          </a:prstGeom>
        </p:spPr>
        <p:txBody>
          <a:bodyPr vert="horz" lIns="91440" tIns="45720" rIns="91440" bIns="45720" numCol="1"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2000" dirty="0">
                <a:solidFill>
                  <a:schemeClr val="bg1"/>
                </a:solidFill>
              </a:rPr>
              <a:t>* </a:t>
            </a:r>
            <a:r>
              <a:rPr lang="en-US" sz="2000" b="1" dirty="0">
                <a:solidFill>
                  <a:schemeClr val="bg1"/>
                </a:solidFill>
              </a:rPr>
              <a:t>My</a:t>
            </a:r>
            <a:r>
              <a:rPr lang="en-US" sz="2000" dirty="0">
                <a:solidFill>
                  <a:schemeClr val="bg1"/>
                </a:solidFill>
              </a:rPr>
              <a:t> support system (Jackson, 2022, pp. ii-iv; also first page of Extra Slides)</a:t>
            </a:r>
          </a:p>
          <a:p>
            <a:pPr marL="0" indent="0">
              <a:buNone/>
            </a:pPr>
            <a:r>
              <a:rPr lang="en-US" sz="2000" dirty="0">
                <a:solidFill>
                  <a:schemeClr val="bg1"/>
                </a:solidFill>
              </a:rPr>
              <a:t>* </a:t>
            </a:r>
            <a:r>
              <a:rPr lang="en-US" sz="2000" b="1" dirty="0">
                <a:solidFill>
                  <a:schemeClr val="bg1"/>
                </a:solidFill>
              </a:rPr>
              <a:t>Your</a:t>
            </a:r>
            <a:r>
              <a:rPr lang="en-US" sz="2000" dirty="0">
                <a:solidFill>
                  <a:schemeClr val="bg1"/>
                </a:solidFill>
              </a:rPr>
              <a:t> feedback (committee first)?</a:t>
            </a:r>
          </a:p>
        </p:txBody>
      </p:sp>
      <p:sp>
        <p:nvSpPr>
          <p:cNvPr id="8" name="Content Placeholder 2">
            <a:extLst>
              <a:ext uri="{FF2B5EF4-FFF2-40B4-BE49-F238E27FC236}">
                <a16:creationId xmlns:a16="http://schemas.microsoft.com/office/drawing/2014/main" id="{425D7B41-4767-CB54-7674-FAB6F96E1D46}"/>
              </a:ext>
            </a:extLst>
          </p:cNvPr>
          <p:cNvSpPr txBox="1">
            <a:spLocks/>
          </p:cNvSpPr>
          <p:nvPr/>
        </p:nvSpPr>
        <p:spPr>
          <a:xfrm>
            <a:off x="104775" y="542164"/>
            <a:ext cx="12192000" cy="5814640"/>
          </a:xfrm>
          <a:prstGeom prst="rect">
            <a:avLst/>
          </a:prstGeom>
        </p:spPr>
        <p:txBody>
          <a:bodyPr vert="horz" lIns="91440" tIns="45720" rIns="91440" bIns="45720" numCol="2" rtlCol="0" anchor="t">
            <a:normAutofit fontScale="250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endParaRPr lang="en-US" sz="2400" dirty="0">
              <a:solidFill>
                <a:schemeClr val="bg1"/>
              </a:solidFill>
            </a:endParaRPr>
          </a:p>
          <a:p>
            <a:pPr marL="0" indent="0">
              <a:buFont typeface="Arial"/>
              <a:buNone/>
            </a:pPr>
            <a:endParaRPr lang="en-US" sz="2400" dirty="0">
              <a:solidFill>
                <a:schemeClr val="bg1"/>
              </a:solidFill>
            </a:endParaRPr>
          </a:p>
          <a:p>
            <a:pPr marL="0" indent="0">
              <a:buFont typeface="Arial"/>
              <a:buNone/>
            </a:pPr>
            <a:r>
              <a:rPr lang="en-US" sz="2400" dirty="0">
                <a:solidFill>
                  <a:schemeClr val="bg1"/>
                </a:solidFill>
              </a:rPr>
              <a:t>Allen, A., Ball, M., Bild, D., Boone, D. N., Briggs, D., Davis, D., &amp; De, L. (2020). Leveraging out-of-school STEM programs during COVID-19. Connected Science Learning, 2(4).</a:t>
            </a:r>
          </a:p>
          <a:p>
            <a:pPr marL="0" indent="0">
              <a:buFont typeface="Arial"/>
              <a:buNone/>
            </a:pPr>
            <a:r>
              <a:rPr lang="en-US" sz="2400" dirty="0">
                <a:solidFill>
                  <a:schemeClr val="bg1"/>
                </a:solidFill>
              </a:rPr>
              <a:t>Bandura, A. (1977). Self-efficacy: Toward a unifying theory of behavioral change. Psychological Review, 84(2), 191–215. https://</a:t>
            </a:r>
            <a:r>
              <a:rPr lang="en-US" sz="2400" dirty="0" err="1">
                <a:solidFill>
                  <a:schemeClr val="bg1"/>
                </a:solidFill>
              </a:rPr>
              <a:t>doi.org</a:t>
            </a:r>
            <a:r>
              <a:rPr lang="en-US" sz="2400" dirty="0">
                <a:solidFill>
                  <a:schemeClr val="bg1"/>
                </a:solidFill>
              </a:rPr>
              <a:t>/10.1037/0033-295X.84.2.191</a:t>
            </a:r>
          </a:p>
          <a:p>
            <a:pPr marL="0" indent="0">
              <a:buFont typeface="Arial"/>
              <a:buNone/>
            </a:pPr>
            <a:r>
              <a:rPr lang="en-US" sz="2400" dirty="0">
                <a:solidFill>
                  <a:schemeClr val="bg1"/>
                </a:solidFill>
              </a:rPr>
              <a:t>Bandura, A. (1993). Perceived self-efficacy in cognitive development and functioning. Educational Psychologist, 28(2), 117–148.</a:t>
            </a:r>
          </a:p>
          <a:p>
            <a:pPr marL="0" indent="0">
              <a:buFont typeface="Arial"/>
              <a:buNone/>
            </a:pPr>
            <a:r>
              <a:rPr lang="en-US" sz="2400" dirty="0">
                <a:solidFill>
                  <a:schemeClr val="bg1"/>
                </a:solidFill>
              </a:rPr>
              <a:t>Bandura, A. (2006). Guide for constructing self-efficacy scales. In Self-efficacy beliefs of adolescents (pp. 307–337). Information Age Publishing. https://</a:t>
            </a:r>
            <a:r>
              <a:rPr lang="en-US" sz="2400" dirty="0" err="1">
                <a:solidFill>
                  <a:schemeClr val="bg1"/>
                </a:solidFill>
              </a:rPr>
              <a:t>doi.org</a:t>
            </a:r>
            <a:r>
              <a:rPr lang="en-US" sz="2400" dirty="0">
                <a:solidFill>
                  <a:schemeClr val="bg1"/>
                </a:solidFill>
              </a:rPr>
              <a:t>/10.1017/CBO9781107415324.004</a:t>
            </a:r>
          </a:p>
          <a:p>
            <a:pPr marL="0" indent="0">
              <a:buFont typeface="Arial"/>
              <a:buNone/>
            </a:pPr>
            <a:r>
              <a:rPr lang="en-US" sz="2400" dirty="0">
                <a:solidFill>
                  <a:schemeClr val="bg1"/>
                </a:solidFill>
              </a:rPr>
              <a:t>Bell, P. (2004). On the theoretical breadth of design-based research in education. Educational Psychologist, 39(4), 243–253. https://</a:t>
            </a:r>
            <a:r>
              <a:rPr lang="en-US" sz="2400" dirty="0" err="1">
                <a:solidFill>
                  <a:schemeClr val="bg1"/>
                </a:solidFill>
              </a:rPr>
              <a:t>doi.org</a:t>
            </a:r>
            <a:r>
              <a:rPr lang="en-US" sz="2400" dirty="0">
                <a:solidFill>
                  <a:schemeClr val="bg1"/>
                </a:solidFill>
              </a:rPr>
              <a:t>/10.1207/s15326985ep3904_6</a:t>
            </a:r>
          </a:p>
          <a:p>
            <a:pPr marL="0" indent="0">
              <a:buFont typeface="Arial"/>
              <a:buNone/>
            </a:pPr>
            <a:r>
              <a:rPr lang="en-US" sz="2400" dirty="0">
                <a:solidFill>
                  <a:schemeClr val="bg1"/>
                </a:solidFill>
              </a:rPr>
              <a:t>Bevan, B., Dillon, J., Hein, G. E. E., Macdonald, M., Michalchik, V., Miller, D., Root, D., Rudder, L., Xanthoudaki, M., &amp; Yoon, S. (2010). Making Science Matter: Collaborations Between Informal Science Education Organizations and Schools. A CAISE Inquiry Group Report. Center for Advancement of Informal Science Education (CAISE).</a:t>
            </a:r>
          </a:p>
          <a:p>
            <a:pPr marL="0" indent="0">
              <a:buFont typeface="Arial"/>
              <a:buNone/>
            </a:pPr>
            <a:r>
              <a:rPr lang="en-US" sz="2400" dirty="0">
                <a:solidFill>
                  <a:schemeClr val="bg1"/>
                </a:solidFill>
              </a:rPr>
              <a:t>Bielaczyc, K. (2006). Designing social infrastructure: Critical issues in creating learning environments with technology. Journal of the Learning Sciences, 15(3), 301–329. </a:t>
            </a:r>
          </a:p>
          <a:p>
            <a:pPr marL="0" indent="0">
              <a:buFont typeface="Arial"/>
              <a:buNone/>
            </a:pPr>
            <a:r>
              <a:rPr lang="en-US" sz="2400" dirty="0">
                <a:solidFill>
                  <a:schemeClr val="bg1"/>
                </a:solidFill>
              </a:rPr>
              <a:t>Bielaczyc, K. (2013). Informing design research: Learning from teachers’ designs of social infrastructure. Journal of the Learning Sciences, 22(2), 258–311.</a:t>
            </a:r>
          </a:p>
          <a:p>
            <a:pPr marL="0" indent="0">
              <a:buFont typeface="Arial"/>
              <a:buNone/>
            </a:pPr>
            <a:r>
              <a:rPr lang="en-US" sz="2400" dirty="0">
                <a:solidFill>
                  <a:schemeClr val="bg1"/>
                </a:solidFill>
              </a:rPr>
              <a:t>Bronfenbrenner, U. (1993). Ecological models of human development. In M. Gauvain &amp; M. Cole (Eds.), Readings on the Development of Children (2nd ed., pp. 37–43). Freeman.</a:t>
            </a:r>
          </a:p>
          <a:p>
            <a:pPr marL="0" indent="0">
              <a:buFont typeface="Arial"/>
              <a:buNone/>
            </a:pPr>
            <a:r>
              <a:rPr lang="en-US" sz="2400" dirty="0">
                <a:solidFill>
                  <a:schemeClr val="bg1"/>
                </a:solidFill>
              </a:rPr>
              <a:t>Cheeptham, N., Mahara, S., Antoine, M., Insuk, C., &amp; Loy, K. (2020). Aboriginal youth summer camp in science and health science: A Western Canadian university review of 10 years of successes and learning. International Journal of Science Education, Part B: Communication and Public Engagement, 0(0), 1–13. https://</a:t>
            </a:r>
            <a:r>
              <a:rPr lang="en-US" sz="2400" dirty="0" err="1">
                <a:solidFill>
                  <a:schemeClr val="bg1"/>
                </a:solidFill>
              </a:rPr>
              <a:t>doi.org</a:t>
            </a:r>
            <a:r>
              <a:rPr lang="en-US" sz="2400" dirty="0">
                <a:solidFill>
                  <a:schemeClr val="bg1"/>
                </a:solidFill>
              </a:rPr>
              <a:t>/10.1080/21548455.2020.1748743</a:t>
            </a:r>
          </a:p>
          <a:p>
            <a:pPr marL="0" indent="0">
              <a:buFont typeface="Arial"/>
              <a:buNone/>
            </a:pPr>
            <a:r>
              <a:rPr lang="en-US" sz="2400" dirty="0">
                <a:solidFill>
                  <a:schemeClr val="bg1"/>
                </a:solidFill>
              </a:rPr>
              <a:t>Cho, S., Crenshaw, K. W., &amp; McCall, L. (2013). Toward a field of intersectionality studies: Theory, applications, and praxis. Signs: Journal of Women in Culture and Society, 38(4), 785–810.</a:t>
            </a:r>
          </a:p>
          <a:p>
            <a:pPr marL="0" indent="0">
              <a:buFont typeface="Arial"/>
              <a:buNone/>
            </a:pPr>
            <a:r>
              <a:rPr lang="en-US" sz="2400" dirty="0">
                <a:solidFill>
                  <a:schemeClr val="bg1"/>
                </a:solidFill>
              </a:rPr>
              <a:t>Christenson, S. L., Wylie, C., &amp; Reschly, A. L. (2012). Handbook of Research on Student Engagement. </a:t>
            </a:r>
            <a:r>
              <a:rPr lang="en-US" sz="2400" dirty="0" err="1">
                <a:solidFill>
                  <a:schemeClr val="bg1"/>
                </a:solidFill>
              </a:rPr>
              <a:t>doi.org</a:t>
            </a:r>
            <a:r>
              <a:rPr lang="en-US" sz="2400" dirty="0">
                <a:solidFill>
                  <a:schemeClr val="bg1"/>
                </a:solidFill>
              </a:rPr>
              <a:t>/10.1007/978-1-4614-2018-7 &amp; https://</a:t>
            </a:r>
            <a:r>
              <a:rPr lang="en-US" sz="2400" dirty="0" err="1">
                <a:solidFill>
                  <a:schemeClr val="bg1"/>
                </a:solidFill>
              </a:rPr>
              <a:t>www.researchgate.net</a:t>
            </a:r>
            <a:r>
              <a:rPr lang="en-US" sz="2400" dirty="0">
                <a:solidFill>
                  <a:schemeClr val="bg1"/>
                </a:solidFill>
              </a:rPr>
              <a:t>/profile/</a:t>
            </a:r>
            <a:r>
              <a:rPr lang="en-US" sz="2400" dirty="0" err="1">
                <a:solidFill>
                  <a:schemeClr val="bg1"/>
                </a:solidFill>
              </a:rPr>
              <a:t>Azkananda-Widiasani</a:t>
            </a:r>
            <a:r>
              <a:rPr lang="en-US" sz="2400" dirty="0">
                <a:solidFill>
                  <a:schemeClr val="bg1"/>
                </a:solidFill>
              </a:rPr>
              <a:t>/publication/310773130_Handbook_of_Student_Engagement/links/5836a0dd08aed45931c772b7/Handbook-of-Student-</a:t>
            </a:r>
            <a:r>
              <a:rPr lang="en-US" sz="2400" dirty="0" err="1">
                <a:solidFill>
                  <a:schemeClr val="bg1"/>
                </a:solidFill>
              </a:rPr>
              <a:t>Engagement.pdf</a:t>
            </a:r>
            <a:endParaRPr lang="en-US" sz="2400" dirty="0">
              <a:solidFill>
                <a:schemeClr val="bg1"/>
              </a:solidFill>
            </a:endParaRPr>
          </a:p>
          <a:p>
            <a:pPr marL="0" indent="0">
              <a:buFont typeface="Arial"/>
              <a:buNone/>
            </a:pPr>
            <a:r>
              <a:rPr lang="en-US" sz="2400" dirty="0">
                <a:solidFill>
                  <a:schemeClr val="bg1"/>
                </a:solidFill>
              </a:rPr>
              <a:t>Conner, J. O., &amp; Pope, D. C. (2013). Not Just Robo-Students: Why Full Engagement Matters and How Schools Can Promote It. Journal of Youth and Adolescence, 42(9), 1426–1442. </a:t>
            </a:r>
          </a:p>
          <a:p>
            <a:pPr marL="0" indent="0">
              <a:buFont typeface="Arial"/>
              <a:buNone/>
            </a:pPr>
            <a:r>
              <a:rPr lang="en-US" sz="2400" dirty="0">
                <a:solidFill>
                  <a:schemeClr val="bg1"/>
                </a:solidFill>
              </a:rPr>
              <a:t>Crenshaw, K. (1989). Demarginalizing the intersection of race and sex: A Black feminist critique of antidiscrimination doctrine, feminist theory and antiracist politics. The University of Chicago Legal Forum, 139–168.</a:t>
            </a:r>
          </a:p>
          <a:p>
            <a:pPr marL="0" indent="0">
              <a:buFont typeface="Arial"/>
              <a:buNone/>
            </a:pPr>
            <a:r>
              <a:rPr lang="en-US" sz="2400" dirty="0">
                <a:solidFill>
                  <a:schemeClr val="bg1"/>
                </a:solidFill>
              </a:rPr>
              <a:t>Creswell, J. W., &amp; Plano Clark, V. L. (2018). Designing and conducting mixed methods research (3rd ed.). SAGE.</a:t>
            </a:r>
          </a:p>
          <a:p>
            <a:pPr marL="0" indent="0">
              <a:buFont typeface="Arial"/>
              <a:buNone/>
            </a:pPr>
            <a:r>
              <a:rPr lang="en-US" sz="2400" dirty="0">
                <a:solidFill>
                  <a:schemeClr val="bg1"/>
                </a:solidFill>
              </a:rPr>
              <a:t>Fredricks, J. A., Blumenfeld, P. C., &amp; Paris, A. H. (2004). School engagement: Potential of the concept, state of the evidence. Review of Educational Research, 74(1), 59–109. </a:t>
            </a:r>
          </a:p>
          <a:p>
            <a:pPr marL="0" indent="0">
              <a:buFont typeface="Arial"/>
              <a:buNone/>
            </a:pPr>
            <a:r>
              <a:rPr lang="en-US" sz="2400" dirty="0">
                <a:solidFill>
                  <a:schemeClr val="bg1"/>
                </a:solidFill>
              </a:rPr>
              <a:t>Fredricks, J. A., Hofkens, T., Wang, M. T., Mortenson, E., &amp; Scott, P. (2018). Supporting girls’ and boys’ engagement in math and science learning: A mixed methods study. Journal of Research in Science Teaching, 55(2), 271–298. https://</a:t>
            </a:r>
            <a:r>
              <a:rPr lang="en-US" sz="2400" dirty="0" err="1">
                <a:solidFill>
                  <a:schemeClr val="bg1"/>
                </a:solidFill>
              </a:rPr>
              <a:t>doi.org</a:t>
            </a:r>
            <a:r>
              <a:rPr lang="en-US" sz="2400" dirty="0">
                <a:solidFill>
                  <a:schemeClr val="bg1"/>
                </a:solidFill>
              </a:rPr>
              <a:t>/10.1002/tea.21419</a:t>
            </a:r>
          </a:p>
          <a:p>
            <a:pPr marL="0" indent="0">
              <a:buFont typeface="Arial"/>
              <a:buNone/>
            </a:pPr>
            <a:r>
              <a:rPr lang="en-US" sz="2400" dirty="0">
                <a:solidFill>
                  <a:schemeClr val="bg1"/>
                </a:solidFill>
              </a:rPr>
              <a:t>Fredricks, J. A., Wang, M. T., Linn, J. S., Hofkens, T. L., Sung, H., Parr, A., &amp; Allerton, J. (2016). Using qualitative methods to develop a survey measure of math and science engagement. Learning and Instruction, 43, 5–15. https://</a:t>
            </a:r>
            <a:r>
              <a:rPr lang="en-US" sz="2400" dirty="0" err="1">
                <a:solidFill>
                  <a:schemeClr val="bg1"/>
                </a:solidFill>
              </a:rPr>
              <a:t>doi.org</a:t>
            </a:r>
            <a:r>
              <a:rPr lang="en-US" sz="2400" dirty="0">
                <a:solidFill>
                  <a:schemeClr val="bg1"/>
                </a:solidFill>
              </a:rPr>
              <a:t>/10.1016/j.learninstruc.2016.01.009</a:t>
            </a:r>
          </a:p>
          <a:p>
            <a:pPr marL="0" indent="0">
              <a:buFont typeface="Arial"/>
              <a:buNone/>
            </a:pPr>
            <a:r>
              <a:rPr lang="en-US" sz="2400" dirty="0">
                <a:solidFill>
                  <a:schemeClr val="bg1"/>
                </a:solidFill>
              </a:rPr>
              <a:t>Gutiérrez, K. D., Baquedano‐López, P., &amp; Tejeda, C. (1999). Rethinking diversity: Hybridity and hybrid language practices in the third space. Mind, Culture, and Activity, 6(4), 286–303.</a:t>
            </a:r>
          </a:p>
          <a:p>
            <a:pPr marL="0" indent="0">
              <a:buFont typeface="Arial"/>
              <a:buNone/>
            </a:pPr>
            <a:r>
              <a:rPr lang="en-US" sz="2400" dirty="0">
                <a:solidFill>
                  <a:schemeClr val="bg1"/>
                </a:solidFill>
              </a:rPr>
              <a:t>Invention Education Research Group. (2019). Researching invention education. https://</a:t>
            </a:r>
            <a:r>
              <a:rPr lang="en-US" sz="2400" dirty="0" err="1">
                <a:solidFill>
                  <a:schemeClr val="bg1"/>
                </a:solidFill>
              </a:rPr>
              <a:t>lemelson.mit.edu</a:t>
            </a:r>
            <a:r>
              <a:rPr lang="en-US" sz="2400" dirty="0">
                <a:solidFill>
                  <a:schemeClr val="bg1"/>
                </a:solidFill>
              </a:rPr>
              <a:t>/sites/default/files/content/documents/LMIT-ResearchingInventEdu-WhitePaper-2.21.2020 </a:t>
            </a:r>
            <a:r>
              <a:rPr lang="en-US" sz="2400" dirty="0" err="1">
                <a:solidFill>
                  <a:schemeClr val="bg1"/>
                </a:solidFill>
              </a:rPr>
              <a:t>copy.pdf</a:t>
            </a:r>
            <a:endParaRPr lang="en-US" sz="2400" dirty="0">
              <a:solidFill>
                <a:schemeClr val="bg1"/>
              </a:solidFill>
            </a:endParaRPr>
          </a:p>
          <a:p>
            <a:pPr marL="0" indent="0">
              <a:buFont typeface="Arial"/>
              <a:buNone/>
            </a:pPr>
            <a:r>
              <a:rPr lang="en-US" sz="2400" dirty="0">
                <a:solidFill>
                  <a:schemeClr val="bg1"/>
                </a:solidFill>
              </a:rPr>
              <a:t>Johnson, R. B. (2017). Dialectical pluralism: A metaparadigm whose time has come. Journal of Mixed Methods Research, 11(2), 156–173. </a:t>
            </a:r>
            <a:r>
              <a:rPr lang="en-US" sz="2400" dirty="0">
                <a:solidFill>
                  <a:srgbClr val="C573D2"/>
                </a:solidFill>
                <a:hlinkClick r:id="rId2">
                  <a:extLst>
                    <a:ext uri="{A12FA001-AC4F-418D-AE19-62706E023703}">
                      <ahyp:hlinkClr xmlns:ahyp="http://schemas.microsoft.com/office/drawing/2018/hyperlinkcolor" val="tx"/>
                    </a:ext>
                  </a:extLst>
                </a:hlinkClick>
              </a:rPr>
              <a:t>https://doi.org/</a:t>
            </a:r>
            <a:r>
              <a:rPr lang="en-US" sz="2400" dirty="0">
                <a:solidFill>
                  <a:schemeClr val="bg1"/>
                </a:solidFill>
                <a:hlinkClick r:id="rId2">
                  <a:extLst>
                    <a:ext uri="{A12FA001-AC4F-418D-AE19-62706E023703}">
                      <ahyp:hlinkClr xmlns:ahyp="http://schemas.microsoft.com/office/drawing/2018/hyperlinkcolor" val="tx"/>
                    </a:ext>
                  </a:extLst>
                </a:hlinkClick>
              </a:rPr>
              <a:t>10.1177/1558689815607692</a:t>
            </a:r>
            <a:endParaRPr lang="en-US" sz="2400" dirty="0">
              <a:solidFill>
                <a:schemeClr val="bg1"/>
              </a:solidFill>
            </a:endParaRPr>
          </a:p>
          <a:p>
            <a:pPr marL="0" indent="0">
              <a:buFont typeface="Arial"/>
              <a:buNone/>
            </a:pPr>
            <a:r>
              <a:rPr lang="en-US" sz="2400" dirty="0">
                <a:solidFill>
                  <a:schemeClr val="bg1"/>
                </a:solidFill>
              </a:rPr>
              <a:t>Johnson, D. W., &amp; Johnson, R. T. (2009). An educational psychology success story: Social interdependence theory and cooperative learning. Educational Researcher, 38(5), 365–379.</a:t>
            </a:r>
          </a:p>
          <a:p>
            <a:pPr marL="0" indent="0">
              <a:buFont typeface="Arial"/>
              <a:buNone/>
            </a:pPr>
            <a:endParaRPr lang="en-US" sz="2400" dirty="0">
              <a:solidFill>
                <a:schemeClr val="bg1"/>
              </a:solidFill>
            </a:endParaRPr>
          </a:p>
          <a:p>
            <a:pPr marL="0" indent="0">
              <a:buFont typeface="Arial"/>
              <a:buNone/>
            </a:pPr>
            <a:endParaRPr lang="en-US" sz="2400" dirty="0">
              <a:solidFill>
                <a:schemeClr val="bg1"/>
              </a:solidFill>
            </a:endParaRPr>
          </a:p>
          <a:p>
            <a:pPr marL="0" indent="0">
              <a:buFont typeface="Arial"/>
              <a:buNone/>
            </a:pPr>
            <a:endParaRPr lang="en-US" sz="2400" dirty="0">
              <a:solidFill>
                <a:schemeClr val="bg1"/>
              </a:solidFill>
            </a:endParaRPr>
          </a:p>
          <a:p>
            <a:pPr marL="0" indent="0">
              <a:buFont typeface="Arial"/>
              <a:buNone/>
            </a:pPr>
            <a:r>
              <a:rPr lang="en-US" sz="2400" dirty="0">
                <a:solidFill>
                  <a:schemeClr val="bg1"/>
                </a:solidFill>
              </a:rPr>
              <a:t>Maltese, A. V., &amp; Tai, R. H. (2011). Pipeline persistence: Examining the association of educational experiences with earned degrees in STEM among U.S. students. Science Education, 95(5), 877–907.</a:t>
            </a:r>
          </a:p>
          <a:p>
            <a:pPr marL="0" indent="0">
              <a:buFont typeface="Arial"/>
              <a:buNone/>
            </a:pPr>
            <a:r>
              <a:rPr lang="en-US" sz="2400" dirty="0">
                <a:solidFill>
                  <a:schemeClr val="bg1"/>
                </a:solidFill>
              </a:rPr>
              <a:t>Mangan, J. M., Newman, D., Doss, K. B., &amp; Virani, S. N. (2019). Improving science content learning with choreographed songs at an astronomy summer camp. International Journal of Science Education, Part B: Communication and Public Engagement, 9(2), 101–113. https://</a:t>
            </a:r>
            <a:r>
              <a:rPr lang="en-US" sz="2400" dirty="0" err="1">
                <a:solidFill>
                  <a:schemeClr val="bg1"/>
                </a:solidFill>
              </a:rPr>
              <a:t>doi.org</a:t>
            </a:r>
            <a:r>
              <a:rPr lang="en-US" sz="2400" dirty="0">
                <a:solidFill>
                  <a:schemeClr val="bg1"/>
                </a:solidFill>
              </a:rPr>
              <a:t>/10.1080/21548455.2019.1571257</a:t>
            </a:r>
          </a:p>
          <a:p>
            <a:pPr marL="0" indent="0">
              <a:buFont typeface="Arial"/>
              <a:buNone/>
            </a:pPr>
            <a:r>
              <a:rPr lang="en-US" sz="2400" dirty="0">
                <a:solidFill>
                  <a:schemeClr val="bg1"/>
                </a:solidFill>
              </a:rPr>
              <a:t>McKinnon, M., &amp; Vos, J. (2015). Engagement as a Threshold Concept for Science Education and Science Communication. International Journal of Science Education, Part B: Communication and Public Engagement, 5(4), 297–318. https://</a:t>
            </a:r>
            <a:r>
              <a:rPr lang="en-US" sz="2400" dirty="0" err="1">
                <a:solidFill>
                  <a:schemeClr val="bg1"/>
                </a:solidFill>
              </a:rPr>
              <a:t>doi.org</a:t>
            </a:r>
            <a:r>
              <a:rPr lang="en-US" sz="2400" dirty="0">
                <a:solidFill>
                  <a:schemeClr val="bg1"/>
                </a:solidFill>
              </a:rPr>
              <a:t>/10.1080/21548455.2014.986770</a:t>
            </a:r>
          </a:p>
          <a:p>
            <a:pPr marL="0" indent="0">
              <a:buFont typeface="Arial"/>
              <a:buNone/>
            </a:pPr>
            <a:r>
              <a:rPr lang="en-US" sz="2400" dirty="0">
                <a:solidFill>
                  <a:schemeClr val="bg1"/>
                </a:solidFill>
              </a:rPr>
              <a:t>Massachusetts Institute of Technology [MIT]. (2016). Chill Out: Educator guide. Lemelson-MIT JV InvenTeams Program. https://</a:t>
            </a:r>
            <a:r>
              <a:rPr lang="en-US" sz="2400" dirty="0" err="1">
                <a:solidFill>
                  <a:schemeClr val="bg1"/>
                </a:solidFill>
              </a:rPr>
              <a:t>lemelson.mit.edu</a:t>
            </a:r>
            <a:r>
              <a:rPr lang="en-US" sz="2400" dirty="0">
                <a:solidFill>
                  <a:schemeClr val="bg1"/>
                </a:solidFill>
              </a:rPr>
              <a:t>/curriculum-invention/</a:t>
            </a:r>
            <a:r>
              <a:rPr lang="en-US" sz="2400" dirty="0" err="1">
                <a:solidFill>
                  <a:schemeClr val="bg1"/>
                </a:solidFill>
              </a:rPr>
              <a:t>jv</a:t>
            </a:r>
            <a:r>
              <a:rPr lang="en-US" sz="2400" dirty="0">
                <a:solidFill>
                  <a:schemeClr val="bg1"/>
                </a:solidFill>
              </a:rPr>
              <a:t>-</a:t>
            </a:r>
            <a:r>
              <a:rPr lang="en-US" sz="2400" dirty="0" err="1">
                <a:solidFill>
                  <a:schemeClr val="bg1"/>
                </a:solidFill>
              </a:rPr>
              <a:t>inventeams</a:t>
            </a:r>
            <a:r>
              <a:rPr lang="en-US" sz="2400" dirty="0">
                <a:solidFill>
                  <a:schemeClr val="bg1"/>
                </a:solidFill>
              </a:rPr>
              <a:t>-chill-out</a:t>
            </a:r>
          </a:p>
          <a:p>
            <a:pPr marL="0" indent="0">
              <a:buFont typeface="Arial"/>
              <a:buNone/>
            </a:pPr>
            <a:r>
              <a:rPr lang="en-US" sz="2400" dirty="0">
                <a:solidFill>
                  <a:schemeClr val="bg1"/>
                </a:solidFill>
              </a:rPr>
              <a:t>Meyer, J. H. F., &amp; Land, R. (2005). Threshold concepts and troublesome knowledge (2): Epistemological considerations and a conceptual framework for teaching and learning. Higher Education, 49(3), 373–388. https://</a:t>
            </a:r>
            <a:r>
              <a:rPr lang="en-US" sz="2400" dirty="0" err="1">
                <a:solidFill>
                  <a:schemeClr val="bg1"/>
                </a:solidFill>
              </a:rPr>
              <a:t>doi.org</a:t>
            </a:r>
            <a:r>
              <a:rPr lang="en-US" sz="2400" dirty="0">
                <a:solidFill>
                  <a:schemeClr val="bg1"/>
                </a:solidFill>
              </a:rPr>
              <a:t>/10.1007/s10734-004-6779-5</a:t>
            </a:r>
          </a:p>
          <a:p>
            <a:pPr marL="0" indent="0">
              <a:buFont typeface="Arial"/>
              <a:buNone/>
            </a:pPr>
            <a:r>
              <a:rPr lang="en-US" sz="2400" dirty="0">
                <a:solidFill>
                  <a:schemeClr val="bg1"/>
                </a:solidFill>
              </a:rPr>
              <a:t>National Research Council. (2012). A framework for K-12 science education: Practices, crosscutting concepts, and core ideas. National Academies Press.</a:t>
            </a:r>
          </a:p>
          <a:p>
            <a:pPr marL="0" indent="0">
              <a:buFont typeface="Arial"/>
              <a:buNone/>
            </a:pPr>
            <a:r>
              <a:rPr lang="en-US" sz="2400" dirty="0">
                <a:solidFill>
                  <a:schemeClr val="bg1"/>
                </a:solidFill>
              </a:rPr>
              <a:t>NGSS Lead States. (2013). Next generation science standards: For states, by states. The National Academies Press.</a:t>
            </a:r>
          </a:p>
          <a:p>
            <a:pPr marL="0" indent="0">
              <a:buFont typeface="Arial"/>
              <a:buNone/>
            </a:pPr>
            <a:r>
              <a:rPr lang="en-US" sz="2400" dirty="0">
                <a:solidFill>
                  <a:schemeClr val="bg1"/>
                </a:solidFill>
              </a:rPr>
              <a:t>Norman, D. (2020). Recycling: A poor solution to the wrong problem. https://</a:t>
            </a:r>
            <a:r>
              <a:rPr lang="en-US" sz="2400" dirty="0" err="1">
                <a:solidFill>
                  <a:schemeClr val="bg1"/>
                </a:solidFill>
              </a:rPr>
              <a:t>jnd.org</a:t>
            </a:r>
            <a:r>
              <a:rPr lang="en-US" sz="2400" dirty="0">
                <a:solidFill>
                  <a:schemeClr val="bg1"/>
                </a:solidFill>
              </a:rPr>
              <a:t>/recycling-a-poor-solution-to-the-wrong-problem/</a:t>
            </a:r>
          </a:p>
          <a:p>
            <a:pPr marL="0" indent="0">
              <a:buFont typeface="Arial"/>
              <a:buNone/>
            </a:pPr>
            <a:r>
              <a:rPr lang="en-US" sz="2400" dirty="0">
                <a:solidFill>
                  <a:schemeClr val="bg1"/>
                </a:solidFill>
              </a:rPr>
              <a:t>Norman, D. A. (2013). The design of everyday things (Revised and expanded). Basic Books.</a:t>
            </a:r>
          </a:p>
          <a:p>
            <a:pPr marL="0" indent="0">
              <a:buFont typeface="Arial"/>
              <a:buNone/>
            </a:pPr>
            <a:r>
              <a:rPr lang="en-US" sz="2400" dirty="0">
                <a:solidFill>
                  <a:schemeClr val="bg1"/>
                </a:solidFill>
              </a:rPr>
              <a:t>Norman, Donald A. (2005). Human-centered design considered harmful. Interactions, 12(4), 14–19. https://</a:t>
            </a:r>
            <a:r>
              <a:rPr lang="en-US" sz="2400" dirty="0" err="1">
                <a:solidFill>
                  <a:schemeClr val="bg1"/>
                </a:solidFill>
              </a:rPr>
              <a:t>doi.org</a:t>
            </a:r>
            <a:r>
              <a:rPr lang="en-US" sz="2400" dirty="0">
                <a:solidFill>
                  <a:schemeClr val="bg1"/>
                </a:solidFill>
              </a:rPr>
              <a:t>/10.1145/1070960.1070976</a:t>
            </a:r>
          </a:p>
          <a:p>
            <a:pPr marL="0" indent="0">
              <a:buFont typeface="Arial"/>
              <a:buNone/>
            </a:pPr>
            <a:r>
              <a:rPr lang="en-US" sz="2400" dirty="0">
                <a:solidFill>
                  <a:schemeClr val="bg1"/>
                </a:solidFill>
              </a:rPr>
              <a:t>Olitsky, S., &amp; Milne, C. (2012). Understanding engagement in science education: The psychological and the social. In B. J. Fraser, K. G. Tobin, &amp; C. J. McRobbie (Eds.), Second International Handbook of Science Education (pp. 19–33). Springer. https://</a:t>
            </a:r>
            <a:r>
              <a:rPr lang="en-US" sz="2400" dirty="0" err="1">
                <a:solidFill>
                  <a:schemeClr val="bg1"/>
                </a:solidFill>
              </a:rPr>
              <a:t>doi.org</a:t>
            </a:r>
            <a:r>
              <a:rPr lang="en-US" sz="2400" dirty="0">
                <a:solidFill>
                  <a:schemeClr val="bg1"/>
                </a:solidFill>
              </a:rPr>
              <a:t>/10.1007/978-1-4020-9041-7_2</a:t>
            </a:r>
          </a:p>
          <a:p>
            <a:pPr marL="0" indent="0">
              <a:buFont typeface="Arial"/>
              <a:buNone/>
            </a:pPr>
            <a:r>
              <a:rPr lang="en-US" sz="2400" dirty="0">
                <a:solidFill>
                  <a:schemeClr val="bg1"/>
                </a:solidFill>
              </a:rPr>
              <a:t>Onwuegbuzie, A. J., &amp; Frels, R. K. (2013). Toward a new research philosophy for addressing social justice issues: Critical dialectical pluralism 1.0. International Journal of Multiple Research Approaches, 7(1), 9–26. https://</a:t>
            </a:r>
            <a:r>
              <a:rPr lang="en-US" sz="2400" dirty="0" err="1">
                <a:solidFill>
                  <a:schemeClr val="bg1"/>
                </a:solidFill>
              </a:rPr>
              <a:t>doi.org</a:t>
            </a:r>
            <a:r>
              <a:rPr lang="en-US" sz="2400" dirty="0">
                <a:solidFill>
                  <a:schemeClr val="bg1"/>
                </a:solidFill>
              </a:rPr>
              <a:t>/10.5172/mra.2013.7.1.9</a:t>
            </a:r>
          </a:p>
          <a:p>
            <a:pPr marL="0" indent="0">
              <a:buFont typeface="Arial"/>
              <a:buNone/>
            </a:pPr>
            <a:r>
              <a:rPr lang="en-US" sz="2400" dirty="0">
                <a:solidFill>
                  <a:schemeClr val="bg1"/>
                </a:solidFill>
              </a:rPr>
              <a:t>Riedinger, K., &amp; McGinnis, J. R. (2017). An investigation of the role of learning conversations in youth’s authoring of science identities during an informal science camp. International Journal of Science Education, Part B: Communication and Public Engagement, 7(1), 76–102. https://</a:t>
            </a:r>
            <a:r>
              <a:rPr lang="en-US" sz="2400" dirty="0" err="1">
                <a:solidFill>
                  <a:schemeClr val="bg1"/>
                </a:solidFill>
              </a:rPr>
              <a:t>doi.org</a:t>
            </a:r>
            <a:r>
              <a:rPr lang="en-US" sz="2400" dirty="0">
                <a:solidFill>
                  <a:schemeClr val="bg1"/>
                </a:solidFill>
              </a:rPr>
              <a:t>/10.1080/21548455.2016.1173741</a:t>
            </a:r>
          </a:p>
          <a:p>
            <a:pPr marL="0" indent="0">
              <a:buFont typeface="Arial"/>
              <a:buNone/>
            </a:pPr>
            <a:r>
              <a:rPr lang="en-US" sz="2400" dirty="0">
                <a:solidFill>
                  <a:schemeClr val="bg1"/>
                </a:solidFill>
              </a:rPr>
              <a:t>Rodriguez, A. J. (2015). What about a dimension of engagement, equity, and diversity practices? A critique of the Next Generation Science Standards. Journal of Research in Science Teaching, 52(7), 1031–1051. https://</a:t>
            </a:r>
            <a:r>
              <a:rPr lang="en-US" sz="2400" dirty="0" err="1">
                <a:solidFill>
                  <a:schemeClr val="bg1"/>
                </a:solidFill>
              </a:rPr>
              <a:t>doi.org</a:t>
            </a:r>
            <a:r>
              <a:rPr lang="en-US" sz="2400" dirty="0">
                <a:solidFill>
                  <a:schemeClr val="bg1"/>
                </a:solidFill>
              </a:rPr>
              <a:t>/10.1002/tea.21232</a:t>
            </a:r>
          </a:p>
          <a:p>
            <a:pPr marL="0" indent="0">
              <a:buFont typeface="Arial"/>
              <a:buNone/>
            </a:pPr>
            <a:r>
              <a:rPr lang="en-US" sz="2400" dirty="0">
                <a:solidFill>
                  <a:schemeClr val="bg1"/>
                </a:solidFill>
              </a:rPr>
              <a:t>Ruiz-Primo, M. A., Shavelson, R. J., Hamilton, L., &amp; Klein, S. (2002). On the evaluation of systemic science education reform: Searching for instructional sensitivity. Journal of Research in Science Teaching, 39(5), 369–393.</a:t>
            </a:r>
          </a:p>
          <a:p>
            <a:pPr marL="0" indent="0">
              <a:buFont typeface="Arial"/>
              <a:buNone/>
            </a:pPr>
            <a:r>
              <a:rPr lang="en-US" sz="2400" dirty="0">
                <a:solidFill>
                  <a:schemeClr val="bg1"/>
                </a:solidFill>
              </a:rPr>
              <a:t>Santrock, J. W. (2007). Adolescence (11th ed.). McGraw-Hill.</a:t>
            </a:r>
          </a:p>
          <a:p>
            <a:pPr marL="0" indent="0">
              <a:buFont typeface="Arial"/>
              <a:buNone/>
            </a:pPr>
            <a:r>
              <a:rPr lang="en-US" sz="2400" dirty="0">
                <a:solidFill>
                  <a:schemeClr val="bg1"/>
                </a:solidFill>
              </a:rPr>
              <a:t>Schunk, D. H., &amp; DiBenedetto, M. K. (2016). Self-efficacy theory in education. In K. R. Wentzel &amp; D. B. Miele (Eds.), Handbook of Motivation at School (2nd ed., pp. 34–54). Routledge. </a:t>
            </a:r>
          </a:p>
          <a:p>
            <a:pPr marL="0" indent="0">
              <a:buFont typeface="Arial"/>
              <a:buNone/>
            </a:pPr>
            <a:r>
              <a:rPr lang="en-US" sz="2400" dirty="0">
                <a:solidFill>
                  <a:schemeClr val="bg1"/>
                </a:solidFill>
              </a:rPr>
              <a:t>Schunk, D. H., &amp; Mullen, C. A. (2012). Self-efficacy as an engaged learner. In S. L. Christenson, C. Wylie, &amp; A. L. Reschly (Eds.), Handbook of research on student engagement (pp. 219–235). Springer.</a:t>
            </a:r>
          </a:p>
          <a:p>
            <a:pPr marL="0" indent="0">
              <a:buFont typeface="Arial"/>
              <a:buNone/>
            </a:pPr>
            <a:r>
              <a:rPr lang="en-US" sz="2400" dirty="0">
                <a:solidFill>
                  <a:schemeClr val="bg1"/>
                </a:solidFill>
              </a:rPr>
              <a:t>Sinatra, G. M., Heddy, B. C., &amp; Lombardi, D. (2015). The challenges of defining and measuring student engagement in science. Educational Psychologist, 50(1), 1–13. </a:t>
            </a:r>
          </a:p>
          <a:p>
            <a:pPr marL="0" indent="0">
              <a:buFont typeface="Arial"/>
              <a:buNone/>
            </a:pPr>
            <a:r>
              <a:rPr lang="en-US" sz="2400" dirty="0">
                <a:solidFill>
                  <a:schemeClr val="bg1"/>
                </a:solidFill>
              </a:rPr>
              <a:t>Stofer, K. A., Rujimora, J., Sblendorio, D., Duqueney, E., Tatineni, M., &amp; Gaudier, G. (2019). Casual conversations in everyday spaces can promote high public engagement with science. International Journal of Science Education, Part B: Communication and Public Engagement, 9(4), 296–311. https://</a:t>
            </a:r>
            <a:r>
              <a:rPr lang="en-US" sz="2400" dirty="0" err="1">
                <a:solidFill>
                  <a:schemeClr val="bg1"/>
                </a:solidFill>
              </a:rPr>
              <a:t>doi.org</a:t>
            </a:r>
            <a:r>
              <a:rPr lang="en-US" sz="2400" dirty="0">
                <a:solidFill>
                  <a:schemeClr val="bg1"/>
                </a:solidFill>
              </a:rPr>
              <a:t>/10.1080/21548455.2019.1670882</a:t>
            </a:r>
          </a:p>
          <a:p>
            <a:pPr marL="0" indent="0">
              <a:buFont typeface="Arial"/>
              <a:buNone/>
            </a:pPr>
            <a:r>
              <a:rPr lang="en-US" sz="2400" dirty="0">
                <a:solidFill>
                  <a:schemeClr val="bg1"/>
                </a:solidFill>
              </a:rPr>
              <a:t>Tytler, R., &amp; Osborne, J. (2012). Student attitudes and aspirations towards science. In Barry J. Fraser, K. G. Tobin, &amp; C. J. McRobbie (Eds.), Second international handbook of science education (pp. 597–625). Springer.</a:t>
            </a:r>
          </a:p>
          <a:p>
            <a:pPr marL="0" indent="0">
              <a:buFont typeface="Arial"/>
              <a:buNone/>
            </a:pPr>
            <a:r>
              <a:rPr lang="en-US" sz="2400" dirty="0">
                <a:solidFill>
                  <a:schemeClr val="bg1"/>
                </a:solidFill>
              </a:rPr>
              <a:t>Wieselmann, J. R., Dare, E. A., Ring-Whalen, E. A., &amp; Roehrig, G. H. (2020). “I just do what the boys tell me”: Exploring small group student interactions in an integrated STEM unit. Journal of Research in Science Teaching, 57(1), 112–144. https://</a:t>
            </a:r>
            <a:r>
              <a:rPr lang="en-US" sz="2400" dirty="0" err="1">
                <a:solidFill>
                  <a:schemeClr val="bg1"/>
                </a:solidFill>
              </a:rPr>
              <a:t>doi.org</a:t>
            </a:r>
            <a:r>
              <a:rPr lang="en-US" sz="2400" dirty="0">
                <a:solidFill>
                  <a:schemeClr val="bg1"/>
                </a:solidFill>
              </a:rPr>
              <a:t>/10.1002/tea.21587</a:t>
            </a:r>
          </a:p>
        </p:txBody>
      </p:sp>
    </p:spTree>
    <p:extLst>
      <p:ext uri="{BB962C8B-B14F-4D97-AF65-F5344CB8AC3E}">
        <p14:creationId xmlns:p14="http://schemas.microsoft.com/office/powerpoint/2010/main" val="2675677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04775" y="87107"/>
            <a:ext cx="5924549" cy="735853"/>
          </a:xfrm>
        </p:spPr>
        <p:txBody>
          <a:bodyPr/>
          <a:lstStyle/>
          <a:p>
            <a:r>
              <a:rPr lang="en-US" b="1" cap="small" dirty="0">
                <a:solidFill>
                  <a:schemeClr val="bg1"/>
                </a:solidFill>
              </a:rPr>
              <a:t>Extra slides start here</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sp>
        <p:nvSpPr>
          <p:cNvPr id="5" name="Content Placeholder 4">
            <a:extLst>
              <a:ext uri="{FF2B5EF4-FFF2-40B4-BE49-F238E27FC236}">
                <a16:creationId xmlns:a16="http://schemas.microsoft.com/office/drawing/2014/main" id="{540D678D-9AB4-D943-B242-05F1886F26A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48515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04775" y="87107"/>
            <a:ext cx="11002936" cy="735853"/>
          </a:xfrm>
        </p:spPr>
        <p:txBody>
          <a:bodyPr/>
          <a:lstStyle/>
          <a:p>
            <a:r>
              <a:rPr lang="en-US" b="1" cap="small" dirty="0">
                <a:solidFill>
                  <a:schemeClr val="bg1"/>
                </a:solidFill>
              </a:rPr>
              <a:t>My Support System: Dedication + Acknowledgements</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sp>
        <p:nvSpPr>
          <p:cNvPr id="5" name="Content Placeholder 4">
            <a:extLst>
              <a:ext uri="{FF2B5EF4-FFF2-40B4-BE49-F238E27FC236}">
                <a16:creationId xmlns:a16="http://schemas.microsoft.com/office/drawing/2014/main" id="{540D678D-9AB4-D943-B242-05F1886F26A9}"/>
              </a:ext>
            </a:extLst>
          </p:cNvPr>
          <p:cNvSpPr>
            <a:spLocks noGrp="1"/>
          </p:cNvSpPr>
          <p:nvPr>
            <p:ph idx="1"/>
          </p:nvPr>
        </p:nvSpPr>
        <p:spPr>
          <a:xfrm>
            <a:off x="104775" y="822961"/>
            <a:ext cx="11932327" cy="5839777"/>
          </a:xfrm>
        </p:spPr>
        <p:txBody>
          <a:bodyPr>
            <a:noAutofit/>
          </a:bodyPr>
          <a:lstStyle/>
          <a:p>
            <a:pPr marL="0" indent="0">
              <a:buNone/>
            </a:pPr>
            <a:r>
              <a:rPr lang="en-US" sz="900" b="1" dirty="0">
                <a:solidFill>
                  <a:schemeClr val="bg1"/>
                </a:solidFill>
              </a:rPr>
              <a:t>Dedication</a:t>
            </a:r>
            <a:r>
              <a:rPr lang="en-US" sz="900" dirty="0">
                <a:solidFill>
                  <a:schemeClr val="bg1"/>
                </a:solidFill>
              </a:rPr>
              <a:t> </a:t>
            </a:r>
          </a:p>
          <a:p>
            <a:pPr marL="0" indent="0">
              <a:buNone/>
            </a:pPr>
            <a:r>
              <a:rPr lang="en-US" sz="900" dirty="0">
                <a:solidFill>
                  <a:schemeClr val="bg1"/>
                </a:solidFill>
              </a:rPr>
              <a:t>	This work is dedicated to young adolescents, each and all, whose ascending (from Latin adolescere) generates hope and resistance as societies work to humanize each and all members; and to those who work and learn with young adolescents.</a:t>
            </a:r>
          </a:p>
          <a:p>
            <a:pPr marL="0" indent="0">
              <a:buNone/>
            </a:pPr>
            <a:endParaRPr lang="en-US" sz="100" dirty="0">
              <a:solidFill>
                <a:schemeClr val="bg1"/>
              </a:solidFill>
            </a:endParaRPr>
          </a:p>
          <a:p>
            <a:pPr marL="0" indent="0">
              <a:buNone/>
            </a:pPr>
            <a:r>
              <a:rPr lang="en-US" sz="900" b="1" dirty="0">
                <a:solidFill>
                  <a:schemeClr val="bg1"/>
                </a:solidFill>
              </a:rPr>
              <a:t>Acknowledgements</a:t>
            </a:r>
          </a:p>
          <a:p>
            <a:pPr marL="0" indent="0">
              <a:buNone/>
            </a:pPr>
            <a:r>
              <a:rPr lang="en-US" sz="900" dirty="0">
                <a:solidFill>
                  <a:schemeClr val="bg1"/>
                </a:solidFill>
              </a:rPr>
              <a:t>	To my committee: your patience, flexibility, support, and timely feedback have been crucial in (re)shaping this dissertation as repeated waves of the COVID-19 pandemic changed the way we conduct design-based research. </a:t>
            </a:r>
          </a:p>
          <a:p>
            <a:pPr marL="0" indent="0">
              <a:buNone/>
            </a:pPr>
            <a:r>
              <a:rPr lang="en-US" sz="900" dirty="0">
                <a:solidFill>
                  <a:schemeClr val="bg1"/>
                </a:solidFill>
              </a:rPr>
              <a:t>	Mike – you are so economical with your words, as you let your actions do the talking; you unwaveringly center youth voice; you make time for check-ins while honoring your family responsibilities; in brief, you set an example that an emerging scholar would do well to emulate, albeit impossible to replicate. </a:t>
            </a:r>
          </a:p>
          <a:p>
            <a:pPr marL="0" indent="0">
              <a:buNone/>
            </a:pPr>
            <a:r>
              <a:rPr lang="en-US" sz="900" dirty="0">
                <a:solidFill>
                  <a:schemeClr val="bg1"/>
                </a:solidFill>
              </a:rPr>
              <a:t>	Nathaniel – after some sporadic interactions early in my PhD program, and a near-miss taking a class with you, I was so thankful that you agreed to join my committee, embracing the three-paper format and being steadfast that research questions should drive the methods (even when I got tempted to do the reverse). </a:t>
            </a:r>
          </a:p>
          <a:p>
            <a:pPr marL="0" indent="0">
              <a:buNone/>
            </a:pPr>
            <a:r>
              <a:rPr lang="en-US" sz="900" dirty="0">
                <a:solidFill>
                  <a:schemeClr val="bg1"/>
                </a:solidFill>
              </a:rPr>
              <a:t>	Helen – you have supported me in all stages of design-based research processes for around a dozen iterations, and also shown patience with me texting or calling at times outside of typical work hours. You are such an integral part of the Innovation in Urban Science Education (IUSE) lab, and I cannot imagine where the lab or I would be without your contributions.</a:t>
            </a:r>
          </a:p>
          <a:p>
            <a:pPr marL="0" indent="0">
              <a:buNone/>
            </a:pPr>
            <a:r>
              <a:rPr lang="en-US" sz="900" dirty="0">
                <a:solidFill>
                  <a:schemeClr val="bg1"/>
                </a:solidFill>
              </a:rPr>
              <a:t>	Kate – from the learning sciences class, independent study, Dissertation Seminar, random conversations, and targeted feedback, your generosity with your expertise is only exceeded by your humility and openness. You are a beacon of hope that academics can harmonize research, practice, and personal life.</a:t>
            </a:r>
          </a:p>
          <a:p>
            <a:pPr marL="0" indent="0">
              <a:buNone/>
            </a:pPr>
            <a:r>
              <a:rPr lang="en-US" sz="900" dirty="0">
                <a:solidFill>
                  <a:schemeClr val="bg1"/>
                </a:solidFill>
              </a:rPr>
              <a:t>	To my other professional mentors, including Carla, Chuck, Ellie, and Mary – your mentorship has been invaluable these past five-plus years, and I hope to “pay it forward”.</a:t>
            </a:r>
          </a:p>
          <a:p>
            <a:pPr marL="0" indent="0">
              <a:buNone/>
            </a:pPr>
            <a:r>
              <a:rPr lang="en-US" sz="900" dirty="0">
                <a:solidFill>
                  <a:schemeClr val="bg1"/>
                </a:solidFill>
              </a:rPr>
              <a:t>	To all past and present members of the IUSE lab, as well as our partners in the Lemelson-MIT Program – in particular Adam, Ahmad, Alejandra, Amie, Amy, Anne, Anu, Ariella, Avneet, Casandra, Chris A., Chris K., Dasha, Fahd, Helen, Joey, Kathy, Leigh, Liza, Megan, Meng, Mengyi, Mike, Nathan, Pablo, Paul M., Paul X., Priyanka, Qi, Qingwan, Rahul, Rajeev, Sarah, SoLim, Steph, Tony, Yan, and Yihong – many of you have become family, a word I do not use lightly. You have joined my wedding party, supported me through personal crises, worked as co-thinkers and co-authors, and so much more. I hope you appreciate your time in the lab as much as I have appreciated my time in it.</a:t>
            </a:r>
          </a:p>
          <a:p>
            <a:pPr marL="0" indent="0">
              <a:buNone/>
            </a:pPr>
            <a:r>
              <a:rPr lang="en-US" sz="900" dirty="0">
                <a:solidFill>
                  <a:schemeClr val="bg1"/>
                </a:solidFill>
              </a:rPr>
              <a:t>	To my other friends and family – I appreciate your patience, especially with my more esoteric explorations. Your support has helped me (re-)focus my work countless times, and to remain accountable to broad and practical concerns. You have done so much to support me over the years, that to list it all would be longer than this dissertation. I always have loved you, and I always will love you.</a:t>
            </a:r>
          </a:p>
          <a:p>
            <a:pPr marL="0" indent="0">
              <a:buNone/>
            </a:pPr>
            <a:r>
              <a:rPr lang="en-US" sz="900" dirty="0">
                <a:solidFill>
                  <a:schemeClr val="bg1"/>
                </a:solidFill>
              </a:rPr>
              <a:t>	To the AERA, NARST, and NELS writing groups – as communities of “</a:t>
            </a:r>
            <a:r>
              <a:rPr lang="en-US" sz="900" dirty="0" err="1">
                <a:solidFill>
                  <a:schemeClr val="bg1"/>
                </a:solidFill>
              </a:rPr>
              <a:t>accountabili</a:t>
            </a:r>
            <a:r>
              <a:rPr lang="en-US" sz="900" dirty="0">
                <a:solidFill>
                  <a:schemeClr val="bg1"/>
                </a:solidFill>
              </a:rPr>
              <a:t>-buddies”, you have inspired me to write so many times when I didn’t feel like it. You provided structure in a relatively unstructured time, and this journey would have been much bumpier without your support.</a:t>
            </a:r>
          </a:p>
          <a:p>
            <a:pPr marL="0" indent="0">
              <a:buNone/>
            </a:pPr>
            <a:r>
              <a:rPr lang="en-US" sz="900" dirty="0">
                <a:solidFill>
                  <a:schemeClr val="bg1"/>
                </a:solidFill>
              </a:rPr>
              <a:t>	To Daft Punk, Erykah Badu, The Holydrug Couple, Igor Stravinsky, Janelle Monae, Jimi Hendrix, Kendrick Lamar, Marvin Gaye, Massive Attack, Maurice Ravel, St. Germain, and Stevie Wonder – your artistry helped me sustain hope and resistance through economic, health, and racial crises.</a:t>
            </a:r>
          </a:p>
          <a:p>
            <a:pPr marL="0" indent="0">
              <a:buNone/>
            </a:pPr>
            <a:r>
              <a:rPr lang="en-US" sz="900" dirty="0">
                <a:solidFill>
                  <a:schemeClr val="bg1"/>
                </a:solidFill>
              </a:rPr>
              <a:t>	Work for this dissertation was primarily supported by a Collaborative Fellows grant from Boston College. I also acknowledge the Lemelson-MIT Program, the National Science Foundation, Waltham Public Schools, and a private foundation that wishes to remain anonymous, for their support of my labmates and me over the past five-plus years.</a:t>
            </a:r>
          </a:p>
          <a:p>
            <a:pPr marL="0" indent="0">
              <a:buNone/>
            </a:pPr>
            <a:r>
              <a:rPr lang="en-US" sz="900" dirty="0">
                <a:solidFill>
                  <a:schemeClr val="bg1"/>
                </a:solidFill>
              </a:rPr>
              <a:t>	To participating youth and adults – this work is dedicated to you, and is impossible without you. Your openness, generosity, and flexibility were crucial in finding “win-win-win’s” amongst research, practice, and community.</a:t>
            </a:r>
          </a:p>
          <a:p>
            <a:pPr marL="0" indent="0">
              <a:buNone/>
            </a:pPr>
            <a:r>
              <a:rPr lang="en-US" sz="900" dirty="0">
                <a:solidFill>
                  <a:schemeClr val="bg1"/>
                </a:solidFill>
              </a:rPr>
              <a:t>	</a:t>
            </a:r>
            <a:r>
              <a:rPr lang="es-ES" sz="900" dirty="0">
                <a:solidFill>
                  <a:schemeClr val="bg1"/>
                </a:solidFill>
              </a:rPr>
              <a:t>Finalmente, a Jasmine, mi amiga, pareja, esposa, y compañera para siempre – esta obra, y la vida entera, sin duda son más gratificantes y humanizantes, en interacción con nuestro amor radical. </a:t>
            </a:r>
            <a:endParaRPr lang="en-US" sz="900" dirty="0">
              <a:solidFill>
                <a:schemeClr val="bg1"/>
              </a:solidFill>
            </a:endParaRPr>
          </a:p>
        </p:txBody>
      </p:sp>
    </p:spTree>
    <p:extLst>
      <p:ext uri="{BB962C8B-B14F-4D97-AF65-F5344CB8AC3E}">
        <p14:creationId xmlns:p14="http://schemas.microsoft.com/office/powerpoint/2010/main" val="2679365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71451" y="139170"/>
            <a:ext cx="11631506" cy="1456267"/>
          </a:xfrm>
        </p:spPr>
        <p:txBody>
          <a:bodyPr/>
          <a:lstStyle/>
          <a:p>
            <a:r>
              <a:rPr lang="en-US" b="1" cap="small" dirty="0"/>
              <a:t>0.1: Positionality</a:t>
            </a:r>
            <a:endParaRPr lang="en-US" sz="2800" b="1" cap="small" dirty="0">
              <a:solidFill>
                <a:schemeClr val="tx1">
                  <a:lumMod val="50000"/>
                </a:schemeClr>
              </a:solidFill>
            </a:endParaRP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sp>
        <p:nvSpPr>
          <p:cNvPr id="8" name="TextBox 7">
            <a:extLst>
              <a:ext uri="{FF2B5EF4-FFF2-40B4-BE49-F238E27FC236}">
                <a16:creationId xmlns:a16="http://schemas.microsoft.com/office/drawing/2014/main" id="{474A4156-B3D0-C6E3-454E-17F521D79774}"/>
              </a:ext>
            </a:extLst>
          </p:cNvPr>
          <p:cNvSpPr txBox="1"/>
          <p:nvPr/>
        </p:nvSpPr>
        <p:spPr>
          <a:xfrm>
            <a:off x="171451" y="1320833"/>
            <a:ext cx="11849098" cy="5493812"/>
          </a:xfrm>
          <a:prstGeom prst="rect">
            <a:avLst/>
          </a:prstGeom>
          <a:noFill/>
        </p:spPr>
        <p:txBody>
          <a:bodyPr wrap="square" rtlCol="0">
            <a:spAutoFit/>
          </a:bodyPr>
          <a:lstStyle/>
          <a:p>
            <a:pPr marL="352425" indent="-352425">
              <a:buFont typeface="+mj-lt"/>
              <a:buAutoNum type="alphaUcPeriod"/>
            </a:pPr>
            <a:endParaRPr lang="en-US" sz="2400" dirty="0"/>
          </a:p>
          <a:p>
            <a:pPr marL="352425" indent="-352425">
              <a:buFont typeface="+mj-lt"/>
              <a:buAutoNum type="alphaUcPeriod"/>
            </a:pPr>
            <a:r>
              <a:rPr lang="en-US" sz="2400" dirty="0"/>
              <a:t>Dialectics as core to my identity                                                                                                           </a:t>
            </a:r>
            <a:r>
              <a:rPr lang="en-US" sz="1500" dirty="0"/>
              <a:t> (Johnson, 2017; Onwuegbuzie &amp; Frels, 2013)</a:t>
            </a:r>
          </a:p>
          <a:p>
            <a:pPr marL="352425" indent="-352425">
              <a:buFont typeface="+mj-lt"/>
              <a:buAutoNum type="alphaUcPeriod"/>
            </a:pPr>
            <a:endParaRPr lang="en-US" sz="2400" dirty="0"/>
          </a:p>
          <a:p>
            <a:pPr marL="352425" indent="-352425">
              <a:buFont typeface="+mj-lt"/>
              <a:buAutoNum type="alphaUcPeriod"/>
            </a:pPr>
            <a:endParaRPr lang="en-US" sz="2400" dirty="0"/>
          </a:p>
          <a:p>
            <a:pPr marL="352425" indent="-352425">
              <a:buFont typeface="+mj-lt"/>
              <a:buAutoNum type="alphaUcPeriod"/>
            </a:pPr>
            <a:r>
              <a:rPr lang="en-US" sz="2400" dirty="0"/>
              <a:t>Learning scientist</a:t>
            </a:r>
            <a:r>
              <a:rPr lang="en-US" sz="1600" dirty="0"/>
              <a:t>                                                                                                                                            (Yoon &amp; Hmelo-Silver, 2017)</a:t>
            </a:r>
          </a:p>
          <a:p>
            <a:pPr marL="352425" indent="-352425">
              <a:buFont typeface="+mj-lt"/>
              <a:buAutoNum type="alphaUcPeriod"/>
            </a:pPr>
            <a:endParaRPr lang="en-US" sz="2400" dirty="0">
              <a:sym typeface="Wingdings" pitchFamily="2" charset="2"/>
            </a:endParaRPr>
          </a:p>
          <a:p>
            <a:pPr marL="352425" indent="-352425">
              <a:buFont typeface="+mj-lt"/>
              <a:buAutoNum type="alphaUcPeriod"/>
            </a:pPr>
            <a:endParaRPr lang="en-US" sz="2400" dirty="0">
              <a:sym typeface="Wingdings" pitchFamily="2" charset="2"/>
            </a:endParaRPr>
          </a:p>
          <a:p>
            <a:pPr marL="352425" indent="-352425">
              <a:buFont typeface="+mj-lt"/>
              <a:buAutoNum type="alphaUcPeriod"/>
            </a:pPr>
            <a:r>
              <a:rPr lang="en-US" sz="2400" dirty="0">
                <a:solidFill>
                  <a:schemeClr val="accent5"/>
                </a:solidFill>
                <a:sym typeface="Wingdings" pitchFamily="2" charset="2"/>
              </a:rPr>
              <a:t>engagement as “magic” (also central);  </a:t>
            </a:r>
            <a:r>
              <a:rPr lang="en-US" sz="2400" u="sng" dirty="0">
                <a:solidFill>
                  <a:schemeClr val="accent5"/>
                </a:solidFill>
                <a:sym typeface="Wingdings" pitchFamily="2" charset="2"/>
              </a:rPr>
              <a:t>equality</a:t>
            </a:r>
            <a:r>
              <a:rPr lang="en-US" sz="2400" dirty="0">
                <a:solidFill>
                  <a:schemeClr val="accent5"/>
                </a:solidFill>
                <a:sym typeface="Wingdings" pitchFamily="2" charset="2"/>
              </a:rPr>
              <a:t>   </a:t>
            </a:r>
            <a:r>
              <a:rPr lang="en-US" sz="2400" u="sng" dirty="0">
                <a:solidFill>
                  <a:schemeClr val="accent5"/>
                </a:solidFill>
                <a:sym typeface="Wingdings" pitchFamily="2" charset="2"/>
              </a:rPr>
              <a:t>equity</a:t>
            </a:r>
            <a:endParaRPr lang="en-US" sz="2400" dirty="0">
              <a:sym typeface="Wingdings" pitchFamily="2" charset="2"/>
            </a:endParaRPr>
          </a:p>
          <a:p>
            <a:pPr marL="457200" indent="-457200">
              <a:buFont typeface="+mj-lt"/>
              <a:buAutoNum type="alphaUcPeriod"/>
            </a:pPr>
            <a:endParaRPr lang="en-US" sz="2400" dirty="0">
              <a:sym typeface="Wingdings" pitchFamily="2" charset="2"/>
            </a:endParaRPr>
          </a:p>
          <a:p>
            <a:pPr marL="457200" indent="-457200">
              <a:buFont typeface="+mj-lt"/>
              <a:buAutoNum type="alphaUcPeriod"/>
            </a:pPr>
            <a:endParaRPr lang="en-US" sz="2400" dirty="0">
              <a:sym typeface="Wingdings" pitchFamily="2" charset="2"/>
            </a:endParaRPr>
          </a:p>
          <a:p>
            <a:r>
              <a:rPr lang="en-US" sz="2400" u="sng" dirty="0">
                <a:latin typeface="+mj-lt"/>
                <a:sym typeface="Wingdings" pitchFamily="2" charset="2"/>
              </a:rPr>
              <a:t>Central question</a:t>
            </a:r>
            <a:r>
              <a:rPr lang="en-US" sz="2400" dirty="0">
                <a:latin typeface="+mj-lt"/>
                <a:sym typeface="Wingdings" pitchFamily="2" charset="2"/>
              </a:rPr>
              <a:t>: How can we </a:t>
            </a:r>
            <a:r>
              <a:rPr lang="en-US" sz="2400" b="1" dirty="0">
                <a:latin typeface="Calibri" panose="020F0502020204030204" pitchFamily="34" charset="0"/>
                <a:cs typeface="Calibri" panose="020F0502020204030204" pitchFamily="34" charset="0"/>
                <a:sym typeface="Wingdings" pitchFamily="2" charset="2"/>
              </a:rPr>
              <a:t>design learning environments </a:t>
            </a:r>
            <a:r>
              <a:rPr lang="en-US" sz="2400" dirty="0">
                <a:latin typeface="+mj-lt"/>
                <a:sym typeface="Wingdings" pitchFamily="2" charset="2"/>
              </a:rPr>
              <a:t>that support </a:t>
            </a:r>
          </a:p>
          <a:p>
            <a:r>
              <a:rPr lang="en-US" sz="2400" b="1" dirty="0">
                <a:latin typeface="Calibri" panose="020F0502020204030204" pitchFamily="34" charset="0"/>
                <a:cs typeface="Calibri" panose="020F0502020204030204" pitchFamily="34" charset="0"/>
              </a:rPr>
              <a:t>student engagement </a:t>
            </a:r>
            <a:r>
              <a:rPr lang="en-US" sz="2400" dirty="0">
                <a:latin typeface="+mj-lt"/>
              </a:rPr>
              <a:t>in science and engineering, </a:t>
            </a:r>
          </a:p>
          <a:p>
            <a:r>
              <a:rPr lang="en-US" sz="2400" dirty="0">
                <a:latin typeface="+mj-lt"/>
              </a:rPr>
              <a:t>particularly for </a:t>
            </a:r>
            <a:r>
              <a:rPr lang="en-US" sz="2400" b="1" dirty="0">
                <a:latin typeface="Calibri" panose="020F0502020204030204" pitchFamily="34" charset="0"/>
                <a:cs typeface="Calibri" panose="020F0502020204030204" pitchFamily="34" charset="0"/>
              </a:rPr>
              <a:t>young adolescents</a:t>
            </a:r>
            <a:r>
              <a:rPr lang="en-US" sz="2400" dirty="0">
                <a:latin typeface="+mj-lt"/>
              </a:rPr>
              <a:t>, in ways that forge</a:t>
            </a:r>
          </a:p>
          <a:p>
            <a:r>
              <a:rPr lang="en-US" sz="2400" dirty="0">
                <a:latin typeface="+mj-lt"/>
              </a:rPr>
              <a:t> </a:t>
            </a:r>
            <a:r>
              <a:rPr lang="en-US" sz="2400" b="1" dirty="0">
                <a:latin typeface="Calibri" panose="020F0502020204030204" pitchFamily="34" charset="0"/>
                <a:cs typeface="Calibri" panose="020F0502020204030204" pitchFamily="34" charset="0"/>
              </a:rPr>
              <a:t>dynamic solidarities </a:t>
            </a:r>
            <a:r>
              <a:rPr lang="en-US" sz="2400" dirty="0">
                <a:latin typeface="+mj-lt"/>
              </a:rPr>
              <a:t>among historically minoritized and majoritized communities?</a:t>
            </a:r>
          </a:p>
        </p:txBody>
      </p:sp>
      <p:pic>
        <p:nvPicPr>
          <p:cNvPr id="10" name="Picture 9">
            <a:extLst>
              <a:ext uri="{FF2B5EF4-FFF2-40B4-BE49-F238E27FC236}">
                <a16:creationId xmlns:a16="http://schemas.microsoft.com/office/drawing/2014/main" id="{B28A44FE-5DA3-01C1-FF16-F7E68A05F028}"/>
              </a:ext>
            </a:extLst>
          </p:cNvPr>
          <p:cNvPicPr>
            <a:picLocks noChangeAspect="1"/>
          </p:cNvPicPr>
          <p:nvPr/>
        </p:nvPicPr>
        <p:blipFill rotWithShape="1">
          <a:blip r:embed="rId2"/>
          <a:srcRect l="3758" r="18842"/>
          <a:stretch/>
        </p:blipFill>
        <p:spPr>
          <a:xfrm>
            <a:off x="9050434" y="2879774"/>
            <a:ext cx="2808859" cy="1214122"/>
          </a:xfrm>
          <a:prstGeom prst="rect">
            <a:avLst/>
          </a:prstGeom>
        </p:spPr>
      </p:pic>
      <p:pic>
        <p:nvPicPr>
          <p:cNvPr id="11" name="Content Placeholder 6">
            <a:extLst>
              <a:ext uri="{FF2B5EF4-FFF2-40B4-BE49-F238E27FC236}">
                <a16:creationId xmlns:a16="http://schemas.microsoft.com/office/drawing/2014/main" id="{0F007494-A996-8E71-1AC7-5FA803101359}"/>
              </a:ext>
            </a:extLst>
          </p:cNvPr>
          <p:cNvPicPr>
            <a:picLocks noGrp="1" noChangeAspect="1"/>
          </p:cNvPicPr>
          <p:nvPr>
            <p:ph idx="1"/>
          </p:nvPr>
        </p:nvPicPr>
        <p:blipFill rotWithShape="1">
          <a:blip r:embed="rId3"/>
          <a:srcRect l="16156" t="10662" r="9735" b="26582"/>
          <a:stretch/>
        </p:blipFill>
        <p:spPr>
          <a:xfrm>
            <a:off x="5553400" y="489201"/>
            <a:ext cx="1952381" cy="1706981"/>
          </a:xfrm>
        </p:spPr>
      </p:pic>
      <p:sp>
        <p:nvSpPr>
          <p:cNvPr id="5" name="TextBox 4">
            <a:extLst>
              <a:ext uri="{FF2B5EF4-FFF2-40B4-BE49-F238E27FC236}">
                <a16:creationId xmlns:a16="http://schemas.microsoft.com/office/drawing/2014/main" id="{FE18D536-30AB-B6D9-AC13-4CCCB9E8FCB0}"/>
              </a:ext>
            </a:extLst>
          </p:cNvPr>
          <p:cNvSpPr txBox="1"/>
          <p:nvPr/>
        </p:nvSpPr>
        <p:spPr>
          <a:xfrm>
            <a:off x="7920211" y="2034639"/>
            <a:ext cx="2162054" cy="1200329"/>
          </a:xfrm>
          <a:prstGeom prst="rect">
            <a:avLst/>
          </a:prstGeom>
          <a:noFill/>
        </p:spPr>
        <p:txBody>
          <a:bodyPr wrap="square" rtlCol="0">
            <a:spAutoFit/>
          </a:bodyPr>
          <a:lstStyle/>
          <a:p>
            <a:r>
              <a:rPr lang="en-US" sz="7200" dirty="0"/>
              <a:t>☯️</a:t>
            </a:r>
          </a:p>
        </p:txBody>
      </p:sp>
      <p:pic>
        <p:nvPicPr>
          <p:cNvPr id="13" name="Picture 12">
            <a:extLst>
              <a:ext uri="{FF2B5EF4-FFF2-40B4-BE49-F238E27FC236}">
                <a16:creationId xmlns:a16="http://schemas.microsoft.com/office/drawing/2014/main" id="{02F71F25-DA5C-E495-02F5-6300E79F05B4}"/>
              </a:ext>
            </a:extLst>
          </p:cNvPr>
          <p:cNvPicPr>
            <a:picLocks noChangeAspect="1"/>
          </p:cNvPicPr>
          <p:nvPr/>
        </p:nvPicPr>
        <p:blipFill rotWithShape="1">
          <a:blip r:embed="rId4"/>
          <a:srcRect l="18324" t="28423" r="21102" b="14955"/>
          <a:stretch/>
        </p:blipFill>
        <p:spPr>
          <a:xfrm>
            <a:off x="9106771" y="397580"/>
            <a:ext cx="2696186" cy="1890222"/>
          </a:xfrm>
          <a:prstGeom prst="rect">
            <a:avLst/>
          </a:prstGeom>
        </p:spPr>
      </p:pic>
      <p:pic>
        <p:nvPicPr>
          <p:cNvPr id="14" name="Picture 13">
            <a:extLst>
              <a:ext uri="{FF2B5EF4-FFF2-40B4-BE49-F238E27FC236}">
                <a16:creationId xmlns:a16="http://schemas.microsoft.com/office/drawing/2014/main" id="{F980B422-23CE-2279-8888-204BA0604F7E}"/>
              </a:ext>
            </a:extLst>
          </p:cNvPr>
          <p:cNvPicPr>
            <a:picLocks noChangeAspect="1"/>
          </p:cNvPicPr>
          <p:nvPr/>
        </p:nvPicPr>
        <p:blipFill rotWithShape="1">
          <a:blip r:embed="rId5"/>
          <a:srcRect l="8312" r="2098" b="2029"/>
          <a:stretch/>
        </p:blipFill>
        <p:spPr>
          <a:xfrm>
            <a:off x="5145205" y="2327618"/>
            <a:ext cx="2408619" cy="1755951"/>
          </a:xfrm>
          <a:prstGeom prst="rect">
            <a:avLst/>
          </a:prstGeom>
        </p:spPr>
      </p:pic>
    </p:spTree>
    <p:extLst>
      <p:ext uri="{BB962C8B-B14F-4D97-AF65-F5344CB8AC3E}">
        <p14:creationId xmlns:p14="http://schemas.microsoft.com/office/powerpoint/2010/main" val="174858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dissolv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dissolve">
                                      <p:cBhvr>
                                        <p:cTn id="33" dur="500"/>
                                        <p:tgtEl>
                                          <p:spTgt spid="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Effect transition="in" filter="dissolve">
                                      <p:cBhvr>
                                        <p:cTn id="38" dur="500"/>
                                        <p:tgtEl>
                                          <p:spTgt spid="8">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dissolve">
                                      <p:cBhvr>
                                        <p:cTn id="43" dur="500"/>
                                        <p:tgtEl>
                                          <p:spTgt spid="8">
                                            <p:txEl>
                                              <p:pRg st="10" end="10"/>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
                                            <p:txEl>
                                              <p:pRg st="11" end="11"/>
                                            </p:txEl>
                                          </p:spTgt>
                                        </p:tgtEl>
                                        <p:attrNameLst>
                                          <p:attrName>style.visibility</p:attrName>
                                        </p:attrNameLst>
                                      </p:cBhvr>
                                      <p:to>
                                        <p:strVal val="visible"/>
                                      </p:to>
                                    </p:set>
                                    <p:animEffect transition="in" filter="dissolve">
                                      <p:cBhvr>
                                        <p:cTn id="46" dur="500"/>
                                        <p:tgtEl>
                                          <p:spTgt spid="8">
                                            <p:txEl>
                                              <p:pRg st="11" end="11"/>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8">
                                            <p:txEl>
                                              <p:pRg st="12" end="12"/>
                                            </p:txEl>
                                          </p:spTgt>
                                        </p:tgtEl>
                                        <p:attrNameLst>
                                          <p:attrName>style.visibility</p:attrName>
                                        </p:attrNameLst>
                                      </p:cBhvr>
                                      <p:to>
                                        <p:strVal val="visible"/>
                                      </p:to>
                                    </p:set>
                                    <p:animEffect transition="in" filter="dissolve">
                                      <p:cBhvr>
                                        <p:cTn id="49" dur="500"/>
                                        <p:tgtEl>
                                          <p:spTgt spid="8">
                                            <p:txEl>
                                              <p:pRg st="12" end="12"/>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8">
                                            <p:txEl>
                                              <p:pRg st="13" end="13"/>
                                            </p:txEl>
                                          </p:spTgt>
                                        </p:tgtEl>
                                        <p:attrNameLst>
                                          <p:attrName>style.visibility</p:attrName>
                                        </p:attrNameLst>
                                      </p:cBhvr>
                                      <p:to>
                                        <p:strVal val="visible"/>
                                      </p:to>
                                    </p:set>
                                    <p:animEffect transition="in" filter="dissolve">
                                      <p:cBhvr>
                                        <p:cTn id="52"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80975" y="0"/>
            <a:ext cx="9950450" cy="1456267"/>
          </a:xfrm>
        </p:spPr>
        <p:txBody>
          <a:bodyPr/>
          <a:lstStyle/>
          <a:p>
            <a:r>
              <a:rPr lang="en-US" b="1" cap="small" dirty="0"/>
              <a:t>1.1: Paper 1, Literature Review (verbose)</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39700" y="1456266"/>
            <a:ext cx="11542784" cy="5219171"/>
          </a:xfrm>
        </p:spPr>
        <p:txBody>
          <a:bodyPr anchor="t">
            <a:noAutofit/>
          </a:bodyPr>
          <a:lstStyle/>
          <a:p>
            <a:r>
              <a:rPr lang="en-US" sz="2000" dirty="0"/>
              <a:t>engagement as a </a:t>
            </a:r>
            <a:r>
              <a:rPr lang="en-US" sz="2000" i="1" dirty="0"/>
              <a:t>concept</a:t>
            </a:r>
            <a:r>
              <a:rPr lang="en-US" sz="2000" dirty="0"/>
              <a:t> (vs. </a:t>
            </a:r>
            <a:r>
              <a:rPr lang="en-US" sz="2000" i="1" dirty="0"/>
              <a:t>theories</a:t>
            </a:r>
            <a:r>
              <a:rPr lang="en-US" sz="2000" dirty="0"/>
              <a:t> of motivation)</a:t>
            </a:r>
          </a:p>
          <a:p>
            <a:pPr lvl="1"/>
            <a:r>
              <a:rPr lang="en-US" sz="2000" dirty="0"/>
              <a:t>connections with interest</a:t>
            </a:r>
          </a:p>
          <a:p>
            <a:pPr lvl="1"/>
            <a:r>
              <a:rPr lang="en-US" sz="2000" dirty="0"/>
              <a:t>timescales, grain-sizes, and disciplines</a:t>
            </a:r>
          </a:p>
          <a:p>
            <a:endParaRPr lang="en-US" sz="2000" i="1" dirty="0"/>
          </a:p>
          <a:p>
            <a:r>
              <a:rPr lang="en-US" sz="2000" i="1" dirty="0"/>
              <a:t>affective/emotional</a:t>
            </a:r>
            <a:r>
              <a:rPr lang="en-US" sz="2000" dirty="0"/>
              <a:t>, </a:t>
            </a:r>
            <a:r>
              <a:rPr lang="en-US" sz="2000" i="1" dirty="0"/>
              <a:t>behavioral</a:t>
            </a:r>
            <a:r>
              <a:rPr lang="en-US" sz="2000" dirty="0"/>
              <a:t>, </a:t>
            </a:r>
            <a:r>
              <a:rPr lang="en-US" sz="2000" i="1" dirty="0"/>
              <a:t>cognitive</a:t>
            </a:r>
            <a:r>
              <a:rPr lang="en-US" sz="2000" dirty="0"/>
              <a:t> (&amp; sometimes </a:t>
            </a:r>
            <a:r>
              <a:rPr lang="en-US" sz="2000" i="1" dirty="0"/>
              <a:t>social</a:t>
            </a:r>
            <a:r>
              <a:rPr lang="en-US" sz="2000" dirty="0"/>
              <a:t>)</a:t>
            </a:r>
          </a:p>
          <a:p>
            <a:pPr lvl="1"/>
            <a:r>
              <a:rPr lang="en-US" sz="2000" u="sng" dirty="0"/>
              <a:t>overall-school</a:t>
            </a:r>
            <a:r>
              <a:rPr lang="en-US" sz="2000" dirty="0"/>
              <a:t>: no </a:t>
            </a:r>
            <a:r>
              <a:rPr lang="en-US" sz="2000" i="1" dirty="0"/>
              <a:t>cog.</a:t>
            </a:r>
            <a:r>
              <a:rPr lang="en-US" sz="2000" dirty="0"/>
              <a:t> without </a:t>
            </a:r>
            <a:r>
              <a:rPr lang="en-US" sz="2000" i="1" dirty="0"/>
              <a:t>aff.</a:t>
            </a:r>
            <a:r>
              <a:rPr lang="en-US" sz="2000" dirty="0"/>
              <a:t> (Conner &amp; Pope, 2013)</a:t>
            </a:r>
          </a:p>
          <a:p>
            <a:pPr lvl="1"/>
            <a:r>
              <a:rPr lang="en-US" sz="2000" u="sng" dirty="0"/>
              <a:t>discipline-based</a:t>
            </a:r>
            <a:r>
              <a:rPr lang="en-US" sz="2000" dirty="0"/>
              <a:t> (science, &amp; sometimes engineering or math)</a:t>
            </a:r>
          </a:p>
          <a:p>
            <a:pPr lvl="2"/>
            <a:r>
              <a:rPr lang="en-US" sz="2000" dirty="0"/>
              <a:t>Fredricks et al. (2004, 2016, 2018) 🧮</a:t>
            </a:r>
          </a:p>
          <a:p>
            <a:pPr lvl="2"/>
            <a:r>
              <a:rPr lang="en-US" sz="2000" dirty="0"/>
              <a:t>Schmidt et al. (2018, 2020) ⌚️</a:t>
            </a:r>
          </a:p>
          <a:p>
            <a:pPr lvl="2"/>
            <a:r>
              <a:rPr lang="en-US" sz="2000" dirty="0"/>
              <a:t>Wieselmann et al. (2020) 🦫</a:t>
            </a:r>
          </a:p>
        </p:txBody>
      </p:sp>
      <p:pic>
        <p:nvPicPr>
          <p:cNvPr id="17" name="Picture 16">
            <a:extLst>
              <a:ext uri="{FF2B5EF4-FFF2-40B4-BE49-F238E27FC236}">
                <a16:creationId xmlns:a16="http://schemas.microsoft.com/office/drawing/2014/main" id="{8916248F-E53D-CE4E-BB9B-85A0ABA76D04}"/>
              </a:ext>
            </a:extLst>
          </p:cNvPr>
          <p:cNvPicPr>
            <a:picLocks noChangeAspect="1"/>
          </p:cNvPicPr>
          <p:nvPr/>
        </p:nvPicPr>
        <p:blipFill>
          <a:blip r:embed="rId2"/>
          <a:stretch>
            <a:fillRect/>
          </a:stretch>
        </p:blipFill>
        <p:spPr>
          <a:xfrm>
            <a:off x="10410825" y="182562"/>
            <a:ext cx="1600200" cy="812800"/>
          </a:xfrm>
          <a:prstGeom prst="rect">
            <a:avLst/>
          </a:prstGeom>
        </p:spPr>
      </p:pic>
      <p:pic>
        <p:nvPicPr>
          <p:cNvPr id="6" name="Picture 5">
            <a:extLst>
              <a:ext uri="{FF2B5EF4-FFF2-40B4-BE49-F238E27FC236}">
                <a16:creationId xmlns:a16="http://schemas.microsoft.com/office/drawing/2014/main" id="{644A5FCC-D8BF-7E8D-BF2B-AF4736B9929E}"/>
              </a:ext>
            </a:extLst>
          </p:cNvPr>
          <p:cNvPicPr>
            <a:picLocks noChangeAspect="1"/>
          </p:cNvPicPr>
          <p:nvPr/>
        </p:nvPicPr>
        <p:blipFill>
          <a:blip r:embed="rId3"/>
          <a:stretch>
            <a:fillRect/>
          </a:stretch>
        </p:blipFill>
        <p:spPr>
          <a:xfrm>
            <a:off x="7368390" y="1497487"/>
            <a:ext cx="4642635" cy="4453607"/>
          </a:xfrm>
          <a:prstGeom prst="rect">
            <a:avLst/>
          </a:prstGeom>
        </p:spPr>
      </p:pic>
    </p:spTree>
    <p:extLst>
      <p:ext uri="{BB962C8B-B14F-4D97-AF65-F5344CB8AC3E}">
        <p14:creationId xmlns:p14="http://schemas.microsoft.com/office/powerpoint/2010/main" val="361639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71451" y="139170"/>
            <a:ext cx="11631506" cy="1456267"/>
          </a:xfrm>
        </p:spPr>
        <p:txBody>
          <a:bodyPr/>
          <a:lstStyle/>
          <a:p>
            <a:r>
              <a:rPr lang="en-US" b="1" cap="small" dirty="0">
                <a:solidFill>
                  <a:schemeClr val="bg1"/>
                </a:solidFill>
              </a:rPr>
              <a:t>0.1: Positionality</a:t>
            </a:r>
            <a:endParaRPr lang="en-US" sz="2800" b="1" cap="small" dirty="0">
              <a:solidFill>
                <a:schemeClr val="bg1"/>
              </a:solidFill>
            </a:endParaRP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sp>
        <p:nvSpPr>
          <p:cNvPr id="8" name="TextBox 7">
            <a:extLst>
              <a:ext uri="{FF2B5EF4-FFF2-40B4-BE49-F238E27FC236}">
                <a16:creationId xmlns:a16="http://schemas.microsoft.com/office/drawing/2014/main" id="{474A4156-B3D0-C6E3-454E-17F521D79774}"/>
              </a:ext>
            </a:extLst>
          </p:cNvPr>
          <p:cNvSpPr txBox="1"/>
          <p:nvPr/>
        </p:nvSpPr>
        <p:spPr>
          <a:xfrm>
            <a:off x="171451" y="1651529"/>
            <a:ext cx="11849098" cy="5001369"/>
          </a:xfrm>
          <a:prstGeom prst="rect">
            <a:avLst/>
          </a:prstGeom>
          <a:noFill/>
        </p:spPr>
        <p:txBody>
          <a:bodyPr wrap="square" rtlCol="0">
            <a:spAutoFit/>
          </a:bodyPr>
          <a:lstStyle/>
          <a:p>
            <a:pPr marL="352425" indent="-352425">
              <a:buFont typeface="+mj-lt"/>
              <a:buAutoNum type="alphaUcPeriod"/>
            </a:pPr>
            <a:endParaRPr lang="en-US" sz="2400" dirty="0"/>
          </a:p>
          <a:p>
            <a:pPr marL="352425" indent="-352425">
              <a:buFont typeface="+mj-lt"/>
              <a:buAutoNum type="alphaUcPeriod"/>
            </a:pPr>
            <a:r>
              <a:rPr lang="en-US" sz="2400" dirty="0">
                <a:solidFill>
                  <a:schemeClr val="bg1"/>
                </a:solidFill>
              </a:rPr>
              <a:t>Dialectics as core to my identity                                                                                                           </a:t>
            </a:r>
            <a:r>
              <a:rPr lang="en-US" sz="1500" dirty="0">
                <a:solidFill>
                  <a:schemeClr val="bg1"/>
                </a:solidFill>
              </a:rPr>
              <a:t> (Johnson, 2017; Onwuegbuzie &amp; Frels, 2013)</a:t>
            </a:r>
          </a:p>
          <a:p>
            <a:pPr marL="352425" indent="-352425">
              <a:buFont typeface="+mj-lt"/>
              <a:buAutoNum type="alphaUcPeriod"/>
            </a:pPr>
            <a:endParaRPr lang="en-US" sz="2400" dirty="0">
              <a:solidFill>
                <a:schemeClr val="bg1"/>
              </a:solidFill>
            </a:endParaRPr>
          </a:p>
          <a:p>
            <a:pPr marL="352425" indent="-352425">
              <a:buFont typeface="+mj-lt"/>
              <a:buAutoNum type="alphaUcPeriod"/>
            </a:pPr>
            <a:endParaRPr lang="en-US" sz="2400" dirty="0">
              <a:solidFill>
                <a:schemeClr val="bg1"/>
              </a:solidFill>
            </a:endParaRPr>
          </a:p>
          <a:p>
            <a:pPr marL="352425" indent="-352425">
              <a:buFont typeface="+mj-lt"/>
              <a:buAutoNum type="alphaUcPeriod"/>
            </a:pPr>
            <a:endParaRPr lang="en-US" sz="2400" dirty="0">
              <a:solidFill>
                <a:schemeClr val="bg1"/>
              </a:solidFill>
            </a:endParaRPr>
          </a:p>
          <a:p>
            <a:pPr marL="352425" indent="-352425">
              <a:buFont typeface="+mj-lt"/>
              <a:buAutoNum type="alphaUcPeriod"/>
            </a:pPr>
            <a:r>
              <a:rPr lang="en-US" sz="2400" dirty="0">
                <a:solidFill>
                  <a:schemeClr val="bg1"/>
                </a:solidFill>
              </a:rPr>
              <a:t>Learning scientist</a:t>
            </a:r>
            <a:r>
              <a:rPr lang="en-US" sz="1600" dirty="0">
                <a:solidFill>
                  <a:schemeClr val="bg1"/>
                </a:solidFill>
              </a:rPr>
              <a:t>                                                                                                                                                                                                   (Yoon &amp; Hmelo-Silver, 2017)</a:t>
            </a:r>
          </a:p>
          <a:p>
            <a:pPr marL="352425" indent="-352425">
              <a:buFont typeface="+mj-lt"/>
              <a:buAutoNum type="alphaUcPeriod"/>
            </a:pPr>
            <a:endParaRPr lang="en-US" sz="2400" dirty="0">
              <a:sym typeface="Wingdings" pitchFamily="2" charset="2"/>
            </a:endParaRPr>
          </a:p>
          <a:p>
            <a:pPr marL="352425" indent="-352425">
              <a:buFont typeface="+mj-lt"/>
              <a:buAutoNum type="alphaUcPeriod"/>
            </a:pPr>
            <a:endParaRPr lang="en-US" sz="2400" dirty="0">
              <a:sym typeface="Wingdings" pitchFamily="2" charset="2"/>
            </a:endParaRPr>
          </a:p>
          <a:p>
            <a:pPr marL="352425" indent="-352425">
              <a:buFont typeface="+mj-lt"/>
              <a:buAutoNum type="alphaUcPeriod"/>
            </a:pPr>
            <a:endParaRPr lang="en-US" sz="2400" dirty="0">
              <a:sym typeface="Wingdings" pitchFamily="2" charset="2"/>
            </a:endParaRPr>
          </a:p>
          <a:p>
            <a:pPr marL="352425" indent="-352425">
              <a:buFont typeface="+mj-lt"/>
              <a:buAutoNum type="alphaUcPeriod"/>
            </a:pPr>
            <a:r>
              <a:rPr lang="en-US" sz="2400" dirty="0">
                <a:solidFill>
                  <a:schemeClr val="accent5"/>
                </a:solidFill>
                <a:sym typeface="Wingdings" pitchFamily="2" charset="2"/>
              </a:rPr>
              <a:t>student engagement as “magic” (also central);  </a:t>
            </a:r>
            <a:r>
              <a:rPr lang="en-US" sz="2400" u="sng" dirty="0">
                <a:solidFill>
                  <a:schemeClr val="accent5"/>
                </a:solidFill>
                <a:sym typeface="Wingdings" pitchFamily="2" charset="2"/>
              </a:rPr>
              <a:t>equality</a:t>
            </a:r>
            <a:r>
              <a:rPr lang="en-US" sz="2400" dirty="0">
                <a:solidFill>
                  <a:schemeClr val="accent5"/>
                </a:solidFill>
                <a:sym typeface="Wingdings" pitchFamily="2" charset="2"/>
              </a:rPr>
              <a:t>   </a:t>
            </a:r>
            <a:r>
              <a:rPr lang="en-US" sz="2400" u="sng" dirty="0">
                <a:solidFill>
                  <a:schemeClr val="accent5"/>
                </a:solidFill>
                <a:sym typeface="Wingdings" pitchFamily="2" charset="2"/>
              </a:rPr>
              <a:t>equity</a:t>
            </a:r>
            <a:endParaRPr lang="en-US" sz="2400" dirty="0">
              <a:solidFill>
                <a:schemeClr val="accent5"/>
              </a:solidFill>
              <a:sym typeface="Wingdings" pitchFamily="2" charset="2"/>
            </a:endParaRPr>
          </a:p>
          <a:p>
            <a:pPr marL="457200" indent="-457200">
              <a:buFont typeface="+mj-lt"/>
              <a:buAutoNum type="alphaUcPeriod"/>
            </a:pPr>
            <a:endParaRPr lang="en-US" sz="2400" dirty="0">
              <a:sym typeface="Wingdings" pitchFamily="2" charset="2"/>
            </a:endParaRPr>
          </a:p>
          <a:p>
            <a:pPr marL="457200" indent="-457200">
              <a:buFont typeface="+mj-lt"/>
              <a:buAutoNum type="alphaUcPeriod"/>
            </a:pPr>
            <a:endParaRPr lang="en-US" sz="2400" dirty="0">
              <a:sym typeface="Wingdings" pitchFamily="2" charset="2"/>
            </a:endParaRPr>
          </a:p>
        </p:txBody>
      </p:sp>
      <p:pic>
        <p:nvPicPr>
          <p:cNvPr id="10" name="Picture 9">
            <a:extLst>
              <a:ext uri="{FF2B5EF4-FFF2-40B4-BE49-F238E27FC236}">
                <a16:creationId xmlns:a16="http://schemas.microsoft.com/office/drawing/2014/main" id="{B28A44FE-5DA3-01C1-FF16-F7E68A05F028}"/>
              </a:ext>
            </a:extLst>
          </p:cNvPr>
          <p:cNvPicPr>
            <a:picLocks noChangeAspect="1"/>
          </p:cNvPicPr>
          <p:nvPr/>
        </p:nvPicPr>
        <p:blipFill rotWithShape="1">
          <a:blip r:embed="rId3"/>
          <a:srcRect l="3758" r="18842"/>
          <a:stretch/>
        </p:blipFill>
        <p:spPr>
          <a:xfrm>
            <a:off x="8858250" y="1567783"/>
            <a:ext cx="3162299" cy="1366896"/>
          </a:xfrm>
          <a:prstGeom prst="rect">
            <a:avLst/>
          </a:prstGeom>
        </p:spPr>
      </p:pic>
      <p:pic>
        <p:nvPicPr>
          <p:cNvPr id="11" name="Content Placeholder 6">
            <a:extLst>
              <a:ext uri="{FF2B5EF4-FFF2-40B4-BE49-F238E27FC236}">
                <a16:creationId xmlns:a16="http://schemas.microsoft.com/office/drawing/2014/main" id="{0F007494-A996-8E71-1AC7-5FA803101359}"/>
              </a:ext>
            </a:extLst>
          </p:cNvPr>
          <p:cNvPicPr>
            <a:picLocks noGrp="1" noChangeAspect="1"/>
          </p:cNvPicPr>
          <p:nvPr>
            <p:ph idx="1"/>
          </p:nvPr>
        </p:nvPicPr>
        <p:blipFill rotWithShape="1">
          <a:blip r:embed="rId4"/>
          <a:srcRect l="16156" t="10662" r="9735" b="26582"/>
          <a:stretch/>
        </p:blipFill>
        <p:spPr>
          <a:xfrm>
            <a:off x="5553400" y="489201"/>
            <a:ext cx="1952381" cy="1706981"/>
          </a:xfrm>
        </p:spPr>
      </p:pic>
      <p:sp>
        <p:nvSpPr>
          <p:cNvPr id="5" name="TextBox 4">
            <a:extLst>
              <a:ext uri="{FF2B5EF4-FFF2-40B4-BE49-F238E27FC236}">
                <a16:creationId xmlns:a16="http://schemas.microsoft.com/office/drawing/2014/main" id="{FE18D536-30AB-B6D9-AC13-4CCCB9E8FCB0}"/>
              </a:ext>
            </a:extLst>
          </p:cNvPr>
          <p:cNvSpPr txBox="1"/>
          <p:nvPr/>
        </p:nvSpPr>
        <p:spPr>
          <a:xfrm>
            <a:off x="7649154" y="1803378"/>
            <a:ext cx="2162054" cy="1200329"/>
          </a:xfrm>
          <a:prstGeom prst="rect">
            <a:avLst/>
          </a:prstGeom>
          <a:noFill/>
        </p:spPr>
        <p:txBody>
          <a:bodyPr wrap="square" rtlCol="0">
            <a:spAutoFit/>
          </a:bodyPr>
          <a:lstStyle/>
          <a:p>
            <a:r>
              <a:rPr lang="en-US" sz="7200" dirty="0"/>
              <a:t>☯️</a:t>
            </a:r>
          </a:p>
        </p:txBody>
      </p:sp>
      <p:pic>
        <p:nvPicPr>
          <p:cNvPr id="14" name="Picture 13">
            <a:extLst>
              <a:ext uri="{FF2B5EF4-FFF2-40B4-BE49-F238E27FC236}">
                <a16:creationId xmlns:a16="http://schemas.microsoft.com/office/drawing/2014/main" id="{F980B422-23CE-2279-8888-204BA0604F7E}"/>
              </a:ext>
            </a:extLst>
          </p:cNvPr>
          <p:cNvPicPr>
            <a:picLocks noChangeAspect="1"/>
          </p:cNvPicPr>
          <p:nvPr/>
        </p:nvPicPr>
        <p:blipFill rotWithShape="1">
          <a:blip r:embed="rId5"/>
          <a:srcRect l="8312" r="2098" b="2029"/>
          <a:stretch/>
        </p:blipFill>
        <p:spPr>
          <a:xfrm>
            <a:off x="5145205" y="2327618"/>
            <a:ext cx="2408619" cy="1755951"/>
          </a:xfrm>
          <a:prstGeom prst="rect">
            <a:avLst/>
          </a:prstGeom>
        </p:spPr>
      </p:pic>
    </p:spTree>
    <p:extLst>
      <p:ext uri="{BB962C8B-B14F-4D97-AF65-F5344CB8AC3E}">
        <p14:creationId xmlns:p14="http://schemas.microsoft.com/office/powerpoint/2010/main" val="3652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dissolve">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dissolve">
                                      <p:cBhvr>
                                        <p:cTn id="24" dur="500"/>
                                        <p:tgtEl>
                                          <p:spTgt spid="8">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animEffect transition="in" filter="dissolve">
                                      <p:cBhvr>
                                        <p:cTn id="29"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80975" y="1"/>
            <a:ext cx="9950450" cy="812800"/>
          </a:xfrm>
        </p:spPr>
        <p:txBody>
          <a:bodyPr/>
          <a:lstStyle/>
          <a:p>
            <a:r>
              <a:rPr lang="en-US" b="1" cap="small" dirty="0"/>
              <a:t>1.2: Paper 1, Context + Data Sourcing</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64891" y="794476"/>
            <a:ext cx="10817226" cy="6171197"/>
          </a:xfrm>
        </p:spPr>
        <p:txBody>
          <a:bodyPr anchor="t">
            <a:noAutofit/>
          </a:bodyPr>
          <a:lstStyle/>
          <a:p>
            <a:r>
              <a:rPr lang="en-US" dirty="0"/>
              <a:t>Setting: </a:t>
            </a:r>
          </a:p>
          <a:p>
            <a:pPr lvl="1"/>
            <a:r>
              <a:rPr lang="en-US" sz="1800" u="sng" dirty="0"/>
              <a:t>“Mills City”</a:t>
            </a:r>
            <a:r>
              <a:rPr lang="en-US" sz="1800" dirty="0"/>
              <a:t>: “Northwest Middle School”</a:t>
            </a:r>
          </a:p>
          <a:p>
            <a:pPr lvl="1"/>
            <a:r>
              <a:rPr lang="en-US" sz="1800" u="sng" dirty="0"/>
              <a:t>Grade 7 IST</a:t>
            </a:r>
            <a:r>
              <a:rPr lang="en-US" sz="1800" dirty="0"/>
              <a:t>: “Mr. Braun” &amp; “Ms. Kumar”</a:t>
            </a:r>
          </a:p>
          <a:p>
            <a:r>
              <a:rPr lang="en-US" dirty="0"/>
              <a:t>Intervention</a:t>
            </a:r>
          </a:p>
          <a:p>
            <a:pPr lvl="1"/>
            <a:r>
              <a:rPr lang="en-US" sz="1800" dirty="0"/>
              <a:t>19, 56-minute class periods</a:t>
            </a:r>
          </a:p>
          <a:p>
            <a:pPr lvl="1"/>
            <a:r>
              <a:rPr lang="en-US" sz="1800" dirty="0"/>
              <a:t>Shoebox-size insulating devices</a:t>
            </a:r>
          </a:p>
          <a:p>
            <a:pPr lvl="2"/>
            <a:r>
              <a:rPr lang="en-US" sz="1800" u="sng" dirty="0"/>
              <a:t>goals</a:t>
            </a:r>
            <a:r>
              <a:rPr lang="en-US" sz="1800" dirty="0"/>
              <a:t>: efficacy, and also efficiency + cooperation + creativity</a:t>
            </a:r>
          </a:p>
          <a:p>
            <a:pPr lvl="1"/>
            <a:r>
              <a:rPr lang="en-US" sz="1800" dirty="0"/>
              <a:t>Mix of science/design/writing + individual/cooperative</a:t>
            </a:r>
          </a:p>
          <a:p>
            <a:pPr lvl="1"/>
            <a:r>
              <a:rPr lang="en-US" sz="1800" dirty="0"/>
              <a:t>Project, poster, &amp; report</a:t>
            </a:r>
          </a:p>
          <a:p>
            <a:r>
              <a:rPr lang="en-US" dirty="0"/>
              <a:t>Data sourcing</a:t>
            </a:r>
          </a:p>
          <a:p>
            <a:pPr lvl="1"/>
            <a:r>
              <a:rPr lang="en-US" sz="1800" u="sng" dirty="0"/>
              <a:t>QUAL</a:t>
            </a:r>
            <a:r>
              <a:rPr lang="en-US" sz="1800" dirty="0"/>
              <a:t>: pre- &amp; post-interviews; field notes; audiovisual recordings</a:t>
            </a:r>
          </a:p>
          <a:p>
            <a:pPr lvl="1"/>
            <a:r>
              <a:rPr lang="en-US" sz="1800" u="sng" dirty="0"/>
              <a:t>QUAN</a:t>
            </a:r>
            <a:r>
              <a:rPr lang="en-US" sz="1800" dirty="0"/>
              <a:t>: pre-, mid-, &amp; post-surveys</a:t>
            </a:r>
          </a:p>
          <a:p>
            <a:r>
              <a:rPr lang="en-US" dirty="0"/>
              <a:t>Data analysis</a:t>
            </a:r>
          </a:p>
          <a:p>
            <a:pPr lvl="1"/>
            <a:r>
              <a:rPr lang="en-US" sz="1800" u="sng" dirty="0"/>
              <a:t>QUAL</a:t>
            </a:r>
            <a:r>
              <a:rPr lang="en-US" sz="1800" dirty="0"/>
              <a:t>: (1) process, emotion, &amp; </a:t>
            </a:r>
            <a:r>
              <a:rPr lang="en-US" sz="1800" i="1" dirty="0"/>
              <a:t>in vivo</a:t>
            </a:r>
            <a:r>
              <a:rPr lang="en-US" sz="1800" dirty="0"/>
              <a:t> coding; (2) pattern &amp; axial coding</a:t>
            </a:r>
          </a:p>
          <a:p>
            <a:pPr lvl="1"/>
            <a:r>
              <a:rPr lang="en-US" sz="1800" u="sng" dirty="0"/>
              <a:t>QUAN</a:t>
            </a:r>
            <a:r>
              <a:rPr lang="en-US" sz="1800" dirty="0"/>
              <a:t>: analyses of variance (ANOVAs) + t-tests of means</a:t>
            </a:r>
            <a:r>
              <a:rPr lang="en-US" sz="1800" i="1" dirty="0"/>
              <a:t> (also EFA &amp; reliability)</a:t>
            </a:r>
          </a:p>
          <a:p>
            <a:endParaRPr lang="en-US" dirty="0"/>
          </a:p>
          <a:p>
            <a:pPr lvl="1"/>
            <a:endParaRPr lang="en-US" sz="1800" dirty="0"/>
          </a:p>
          <a:p>
            <a:pPr lvl="1"/>
            <a:endParaRPr lang="en-US" sz="1800" dirty="0"/>
          </a:p>
        </p:txBody>
      </p:sp>
      <p:pic>
        <p:nvPicPr>
          <p:cNvPr id="17" name="Picture 16">
            <a:extLst>
              <a:ext uri="{FF2B5EF4-FFF2-40B4-BE49-F238E27FC236}">
                <a16:creationId xmlns:a16="http://schemas.microsoft.com/office/drawing/2014/main" id="{8916248F-E53D-CE4E-BB9B-85A0ABA76D04}"/>
              </a:ext>
            </a:extLst>
          </p:cNvPr>
          <p:cNvPicPr>
            <a:picLocks noChangeAspect="1"/>
          </p:cNvPicPr>
          <p:nvPr/>
        </p:nvPicPr>
        <p:blipFill>
          <a:blip r:embed="rId2"/>
          <a:stretch>
            <a:fillRect/>
          </a:stretch>
        </p:blipFill>
        <p:spPr>
          <a:xfrm>
            <a:off x="10410825" y="182562"/>
            <a:ext cx="1600200" cy="812800"/>
          </a:xfrm>
          <a:prstGeom prst="rect">
            <a:avLst/>
          </a:prstGeom>
        </p:spPr>
      </p:pic>
      <p:pic>
        <p:nvPicPr>
          <p:cNvPr id="6" name="Picture 5">
            <a:extLst>
              <a:ext uri="{FF2B5EF4-FFF2-40B4-BE49-F238E27FC236}">
                <a16:creationId xmlns:a16="http://schemas.microsoft.com/office/drawing/2014/main" id="{14B4779D-B037-6A0D-E2B1-F4ED2FA8A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9284" y="1312144"/>
            <a:ext cx="3301741" cy="2476088"/>
          </a:xfrm>
          <a:prstGeom prst="rect">
            <a:avLst/>
          </a:prstGeom>
        </p:spPr>
      </p:pic>
      <p:pic>
        <p:nvPicPr>
          <p:cNvPr id="7" name="Picture 6">
            <a:extLst>
              <a:ext uri="{FF2B5EF4-FFF2-40B4-BE49-F238E27FC236}">
                <a16:creationId xmlns:a16="http://schemas.microsoft.com/office/drawing/2014/main" id="{453491A5-2BD3-DDE1-E948-A96CC1A285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2744" y="4212480"/>
            <a:ext cx="3308282" cy="2481212"/>
          </a:xfrm>
          <a:prstGeom prst="rect">
            <a:avLst/>
          </a:prstGeom>
        </p:spPr>
      </p:pic>
    </p:spTree>
    <p:extLst>
      <p:ext uri="{BB962C8B-B14F-4D97-AF65-F5344CB8AC3E}">
        <p14:creationId xmlns:p14="http://schemas.microsoft.com/office/powerpoint/2010/main" val="2909607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80975" y="0"/>
            <a:ext cx="11830050" cy="1177923"/>
          </a:xfrm>
        </p:spPr>
        <p:txBody>
          <a:bodyPr>
            <a:normAutofit/>
          </a:bodyPr>
          <a:lstStyle/>
          <a:p>
            <a:r>
              <a:rPr lang="en-US" b="1" cap="small" dirty="0"/>
              <a:t>1.3: Paper 1, Selected Findings + Implications (verbose)</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80975" y="941696"/>
            <a:ext cx="11830050" cy="5733742"/>
          </a:xfrm>
        </p:spPr>
        <p:txBody>
          <a:bodyPr anchor="t">
            <a:normAutofit/>
          </a:bodyPr>
          <a:lstStyle/>
          <a:p>
            <a:r>
              <a:rPr lang="en-US" sz="2000" dirty="0"/>
              <a:t>Findings</a:t>
            </a:r>
          </a:p>
          <a:p>
            <a:pPr marL="574675" lvl="1" indent="-279400"/>
            <a:r>
              <a:rPr lang="en-US" sz="2000" u="sng" dirty="0"/>
              <a:t>student engagement</a:t>
            </a:r>
          </a:p>
          <a:p>
            <a:pPr marL="1031875" lvl="2" indent="-279400"/>
            <a:r>
              <a:rPr lang="en-US" sz="1800" u="sng" dirty="0"/>
              <a:t>affective</a:t>
            </a:r>
            <a:r>
              <a:rPr lang="en-US" sz="1800" dirty="0"/>
              <a:t>: “energetic, but also relaxed” –Jay </a:t>
            </a:r>
          </a:p>
          <a:p>
            <a:pPr marL="1031875" lvl="2" indent="-279400"/>
            <a:r>
              <a:rPr lang="en-US" sz="1800" u="sng" dirty="0"/>
              <a:t>behavioral</a:t>
            </a:r>
            <a:r>
              <a:rPr lang="en-US" sz="1800" dirty="0"/>
              <a:t>: “[Inventing] is not my thing… But I do like the experience of [working on the insulating device].” –Paz </a:t>
            </a:r>
          </a:p>
          <a:p>
            <a:pPr marL="1031875" lvl="2" indent="-279400"/>
            <a:r>
              <a:rPr lang="en-US" sz="1800" u="sng" dirty="0"/>
              <a:t>cognitive</a:t>
            </a:r>
            <a:r>
              <a:rPr lang="en-US" sz="1800" dirty="0"/>
              <a:t>: “…maybe I should provide multiple gateways of doing this [summative assessment].” –Ms. Kumar</a:t>
            </a:r>
          </a:p>
          <a:p>
            <a:pPr marL="574675" lvl="1" indent="-279400"/>
            <a:r>
              <a:rPr lang="en-US" sz="2000" u="sng" dirty="0"/>
              <a:t>self-efficacy</a:t>
            </a:r>
            <a:r>
              <a:rPr lang="en-US" sz="2000" dirty="0"/>
              <a:t>: “We were struggling a lot, at the beginning. And we didn’t really, like, get it. But then we pulled through.” –Jimmy </a:t>
            </a:r>
          </a:p>
          <a:p>
            <a:pPr marL="1031875" lvl="2" indent="-279400"/>
            <a:r>
              <a:rPr lang="en-US" sz="1800" dirty="0"/>
              <a:t>sci. </a:t>
            </a:r>
            <a:r>
              <a:rPr lang="en-US" sz="2400" dirty="0"/>
              <a:t>⬆️</a:t>
            </a:r>
            <a:r>
              <a:rPr lang="en-US" sz="1800" dirty="0"/>
              <a:t>   vs.   eng. </a:t>
            </a:r>
            <a:r>
              <a:rPr lang="en-US" sz="1200" dirty="0"/>
              <a:t>⬆️</a:t>
            </a:r>
            <a:r>
              <a:rPr lang="en-US" sz="1800" dirty="0"/>
              <a:t>   vs.   inventing  ↕️</a:t>
            </a:r>
          </a:p>
          <a:p>
            <a:pPr marL="1031875" lvl="2" indent="-279400"/>
            <a:r>
              <a:rPr lang="en-US" sz="1800" dirty="0"/>
              <a:t>ability ⬆️   vs.   anxiety ↕️   vs.   selection ⬇️</a:t>
            </a:r>
          </a:p>
          <a:p>
            <a:pPr lvl="1"/>
            <a:endParaRPr lang="en-US" sz="800" dirty="0"/>
          </a:p>
          <a:p>
            <a:r>
              <a:rPr lang="en-US" sz="2000" dirty="0"/>
              <a:t>Implications</a:t>
            </a:r>
          </a:p>
          <a:p>
            <a:pPr lvl="1"/>
            <a:r>
              <a:rPr lang="en-US" sz="2000" i="1" u="sng" dirty="0"/>
              <a:t>…learning activities</a:t>
            </a:r>
            <a:r>
              <a:rPr lang="en-US" sz="2000" dirty="0"/>
              <a:t>: personalized beneficiaries + differentiated assessments</a:t>
            </a:r>
          </a:p>
          <a:p>
            <a:pPr lvl="1"/>
            <a:r>
              <a:rPr lang="en-US" sz="2000" i="1" u="sng" dirty="0"/>
              <a:t>…learning and knowledge</a:t>
            </a:r>
            <a:r>
              <a:rPr lang="en-US" sz="2000" dirty="0"/>
              <a:t>: competition vs. cooperation vs. communitition</a:t>
            </a:r>
            <a:r>
              <a:rPr lang="en-US" dirty="0">
                <a:solidFill>
                  <a:schemeClr val="tx1">
                    <a:lumMod val="75000"/>
                  </a:schemeClr>
                </a:solidFill>
              </a:rPr>
              <a:t> </a:t>
            </a:r>
            <a:r>
              <a:rPr lang="en-US" dirty="0">
                <a:solidFill>
                  <a:schemeClr val="tx1">
                    <a:lumMod val="65000"/>
                  </a:schemeClr>
                </a:solidFill>
              </a:rPr>
              <a:t>(Hutter et al., 2011)</a:t>
            </a:r>
          </a:p>
          <a:p>
            <a:pPr lvl="1"/>
            <a:r>
              <a:rPr lang="en-US" sz="2000" i="1" u="sng" dirty="0"/>
              <a:t>…a student’s social identity</a:t>
            </a:r>
            <a:r>
              <a:rPr lang="en-US" sz="2000" dirty="0"/>
              <a:t>: young, amateur inventors; social interdependence</a:t>
            </a:r>
            <a:r>
              <a:rPr lang="en-US" dirty="0"/>
              <a:t> </a:t>
            </a:r>
            <a:r>
              <a:rPr lang="en-US" dirty="0">
                <a:solidFill>
                  <a:schemeClr val="tx1">
                    <a:lumMod val="65000"/>
                  </a:schemeClr>
                </a:solidFill>
              </a:rPr>
              <a:t>(Johnson &amp; Johnson, 2009)</a:t>
            </a:r>
          </a:p>
          <a:p>
            <a:pPr lvl="1"/>
            <a:endParaRPr lang="en-US" sz="2000" dirty="0"/>
          </a:p>
        </p:txBody>
      </p:sp>
      <p:pic>
        <p:nvPicPr>
          <p:cNvPr id="17" name="Picture 16">
            <a:extLst>
              <a:ext uri="{FF2B5EF4-FFF2-40B4-BE49-F238E27FC236}">
                <a16:creationId xmlns:a16="http://schemas.microsoft.com/office/drawing/2014/main" id="{8916248F-E53D-CE4E-BB9B-85A0ABA76D04}"/>
              </a:ext>
            </a:extLst>
          </p:cNvPr>
          <p:cNvPicPr>
            <a:picLocks noChangeAspect="1"/>
          </p:cNvPicPr>
          <p:nvPr/>
        </p:nvPicPr>
        <p:blipFill>
          <a:blip r:embed="rId2"/>
          <a:stretch>
            <a:fillRect/>
          </a:stretch>
        </p:blipFill>
        <p:spPr>
          <a:xfrm>
            <a:off x="10516479" y="182562"/>
            <a:ext cx="1494545" cy="759134"/>
          </a:xfrm>
          <a:prstGeom prst="rect">
            <a:avLst/>
          </a:prstGeom>
        </p:spPr>
      </p:pic>
    </p:spTree>
    <p:extLst>
      <p:ext uri="{BB962C8B-B14F-4D97-AF65-F5344CB8AC3E}">
        <p14:creationId xmlns:p14="http://schemas.microsoft.com/office/powerpoint/2010/main" val="1054579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39700" y="0"/>
            <a:ext cx="9991725" cy="1456267"/>
          </a:xfrm>
        </p:spPr>
        <p:txBody>
          <a:bodyPr/>
          <a:lstStyle/>
          <a:p>
            <a:r>
              <a:rPr lang="en-US" b="1" cap="small" dirty="0"/>
              <a:t>2.1: Paper 2, Literature Review (verbose)</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39700" y="1456267"/>
            <a:ext cx="11673758" cy="5151010"/>
          </a:xfrm>
        </p:spPr>
        <p:txBody>
          <a:bodyPr anchor="t">
            <a:noAutofit/>
          </a:bodyPr>
          <a:lstStyle/>
          <a:p>
            <a:r>
              <a:rPr lang="en-US" sz="2000" dirty="0"/>
              <a:t>engagement as a </a:t>
            </a:r>
            <a:r>
              <a:rPr lang="en-US" sz="2000" i="1" dirty="0"/>
              <a:t>threshold</a:t>
            </a:r>
            <a:r>
              <a:rPr lang="en-US" sz="2000" dirty="0">
                <a:solidFill>
                  <a:schemeClr val="tx1">
                    <a:lumMod val="65000"/>
                  </a:schemeClr>
                </a:solidFill>
              </a:rPr>
              <a:t> (McKinnon &amp; Vos, 2015; Meyer &amp; Land, 2003)</a:t>
            </a:r>
          </a:p>
          <a:p>
            <a:pPr lvl="1"/>
            <a:r>
              <a:rPr lang="en-US" sz="2000" dirty="0"/>
              <a:t>IST-OST</a:t>
            </a:r>
          </a:p>
          <a:p>
            <a:pPr lvl="1"/>
            <a:r>
              <a:rPr lang="en-US" sz="2000" dirty="0"/>
              <a:t>self-efficacy</a:t>
            </a:r>
          </a:p>
          <a:p>
            <a:pPr lvl="1"/>
            <a:r>
              <a:rPr lang="en-US" sz="2000" dirty="0"/>
              <a:t>career intentionality</a:t>
            </a:r>
          </a:p>
          <a:p>
            <a:r>
              <a:rPr lang="en-US" sz="2000" dirty="0"/>
              <a:t>peer-peer &amp; educator-youth</a:t>
            </a:r>
          </a:p>
          <a:p>
            <a:pPr lvl="1"/>
            <a:r>
              <a:rPr lang="en-US" sz="2000" dirty="0"/>
              <a:t>Mangan et al. (2019) 🪐</a:t>
            </a:r>
          </a:p>
          <a:p>
            <a:pPr lvl="1"/>
            <a:r>
              <a:rPr lang="en-US" sz="2000" dirty="0"/>
              <a:t>Riedinger &amp; McGinnis (2017) 🗣</a:t>
            </a:r>
          </a:p>
          <a:p>
            <a:r>
              <a:rPr lang="en-US" sz="2000" i="1" dirty="0"/>
              <a:t>near-</a:t>
            </a:r>
            <a:r>
              <a:rPr lang="en-US" sz="2000" dirty="0"/>
              <a:t>peer &amp; </a:t>
            </a:r>
            <a:r>
              <a:rPr lang="en-US" sz="2000" i="1" dirty="0"/>
              <a:t>professional-</a:t>
            </a:r>
            <a:r>
              <a:rPr lang="en-US" sz="2000" dirty="0"/>
              <a:t>youth</a:t>
            </a:r>
          </a:p>
          <a:p>
            <a:pPr lvl="1"/>
            <a:r>
              <a:rPr lang="en-US" sz="2000" dirty="0"/>
              <a:t>Cheeptham et al. (2020) 🎓</a:t>
            </a:r>
          </a:p>
          <a:p>
            <a:pPr lvl="1"/>
            <a:r>
              <a:rPr lang="en-US" sz="2000" dirty="0"/>
              <a:t>Stofer et al. (2019) ☕️</a:t>
            </a:r>
          </a:p>
          <a:p>
            <a:endParaRPr lang="en-US" sz="2000" dirty="0"/>
          </a:p>
        </p:txBody>
      </p:sp>
      <p:pic>
        <p:nvPicPr>
          <p:cNvPr id="10" name="Picture 9">
            <a:extLst>
              <a:ext uri="{FF2B5EF4-FFF2-40B4-BE49-F238E27FC236}">
                <a16:creationId xmlns:a16="http://schemas.microsoft.com/office/drawing/2014/main" id="{5FAF75EA-65BE-C94B-AED4-0C386F48C68E}"/>
              </a:ext>
            </a:extLst>
          </p:cNvPr>
          <p:cNvPicPr>
            <a:picLocks noChangeAspect="1"/>
          </p:cNvPicPr>
          <p:nvPr/>
        </p:nvPicPr>
        <p:blipFill>
          <a:blip r:embed="rId3"/>
          <a:stretch>
            <a:fillRect/>
          </a:stretch>
        </p:blipFill>
        <p:spPr>
          <a:xfrm>
            <a:off x="10881721" y="123209"/>
            <a:ext cx="1155700" cy="1016000"/>
          </a:xfrm>
          <a:prstGeom prst="rect">
            <a:avLst/>
          </a:prstGeom>
        </p:spPr>
      </p:pic>
    </p:spTree>
    <p:extLst>
      <p:ext uri="{BB962C8B-B14F-4D97-AF65-F5344CB8AC3E}">
        <p14:creationId xmlns:p14="http://schemas.microsoft.com/office/powerpoint/2010/main" val="2168290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54579" y="-29979"/>
            <a:ext cx="10036806" cy="995362"/>
          </a:xfrm>
        </p:spPr>
        <p:txBody>
          <a:bodyPr/>
          <a:lstStyle/>
          <a:p>
            <a:r>
              <a:rPr lang="en-US" b="1" cap="small" dirty="0"/>
              <a:t>2.2: Paper 2, Context + Data Sourcing</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49649" y="764499"/>
            <a:ext cx="11882842" cy="6063519"/>
          </a:xfrm>
        </p:spPr>
        <p:txBody>
          <a:bodyPr anchor="t">
            <a:noAutofit/>
          </a:bodyPr>
          <a:lstStyle/>
          <a:p>
            <a:r>
              <a:rPr lang="en-US" sz="2000" dirty="0"/>
              <a:t>Setting: </a:t>
            </a:r>
          </a:p>
          <a:p>
            <a:pPr lvl="1"/>
            <a:r>
              <a:rPr lang="en-US" sz="2000" dirty="0"/>
              <a:t>“Mills City”, </a:t>
            </a:r>
            <a:r>
              <a:rPr lang="en-US" sz="2000" u="sng" dirty="0"/>
              <a:t>“Central Middle School”</a:t>
            </a:r>
            <a:r>
              <a:rPr lang="en-US" sz="2000" dirty="0"/>
              <a:t> (also incl. “NMS” students)</a:t>
            </a:r>
          </a:p>
          <a:p>
            <a:pPr lvl="1"/>
            <a:r>
              <a:rPr lang="en-US" sz="2000" dirty="0"/>
              <a:t>Grades </a:t>
            </a:r>
            <a:r>
              <a:rPr lang="en-US" sz="2000" u="sng" dirty="0"/>
              <a:t>6-8</a:t>
            </a:r>
            <a:r>
              <a:rPr lang="en-US" sz="2000" dirty="0"/>
              <a:t> </a:t>
            </a:r>
            <a:r>
              <a:rPr lang="en-US" sz="2000" u="sng" dirty="0"/>
              <a:t>OST</a:t>
            </a:r>
            <a:r>
              <a:rPr lang="en-US" sz="2000" dirty="0"/>
              <a:t> (</a:t>
            </a:r>
            <a:r>
              <a:rPr lang="en-US" sz="2000" u="sng" dirty="0"/>
              <a:t>camp</a:t>
            </a:r>
            <a:r>
              <a:rPr lang="en-US" sz="2000" dirty="0"/>
              <a:t>)</a:t>
            </a:r>
          </a:p>
          <a:p>
            <a:r>
              <a:rPr lang="en-US" sz="2000" dirty="0"/>
              <a:t>Intervention</a:t>
            </a:r>
          </a:p>
          <a:p>
            <a:pPr lvl="1"/>
            <a:r>
              <a:rPr lang="en-US" sz="2000" u="sng" dirty="0"/>
              <a:t>24 hours</a:t>
            </a:r>
            <a:r>
              <a:rPr lang="en-US" sz="2000" dirty="0"/>
              <a:t> of time-on-learning (5-day total)</a:t>
            </a:r>
          </a:p>
          <a:p>
            <a:pPr lvl="1"/>
            <a:r>
              <a:rPr lang="en-US" sz="2000" u="sng" dirty="0"/>
              <a:t>snake</a:t>
            </a:r>
            <a:r>
              <a:rPr lang="en-US" sz="2000" dirty="0"/>
              <a:t>-, cat-, or </a:t>
            </a:r>
            <a:r>
              <a:rPr lang="en-US" sz="2000" u="sng" dirty="0"/>
              <a:t>toddler</a:t>
            </a:r>
            <a:r>
              <a:rPr lang="en-US" sz="2000" dirty="0"/>
              <a:t>-size </a:t>
            </a:r>
            <a:r>
              <a:rPr lang="en-US" sz="2000" u="sng" dirty="0"/>
              <a:t>electronic doors</a:t>
            </a:r>
          </a:p>
          <a:p>
            <a:pPr lvl="1"/>
            <a:r>
              <a:rPr lang="en-US" sz="2000" dirty="0"/>
              <a:t>Mix of </a:t>
            </a:r>
            <a:r>
              <a:rPr lang="en-US" sz="2000" dirty="0">
                <a:latin typeface="+mj-lt"/>
              </a:rPr>
              <a:t>science/</a:t>
            </a:r>
            <a:r>
              <a:rPr lang="en-US" sz="2000" b="1" dirty="0"/>
              <a:t>design</a:t>
            </a:r>
            <a:r>
              <a:rPr lang="en-US" sz="2000" dirty="0"/>
              <a:t> </a:t>
            </a:r>
            <a:r>
              <a:rPr lang="en-US" sz="2000" dirty="0">
                <a:latin typeface="+mj-lt"/>
              </a:rPr>
              <a:t>+</a:t>
            </a:r>
            <a:r>
              <a:rPr lang="en-US" sz="2000" dirty="0"/>
              <a:t> </a:t>
            </a:r>
            <a:r>
              <a:rPr lang="en-US" sz="2000" dirty="0">
                <a:latin typeface="+mj-lt"/>
              </a:rPr>
              <a:t>individual/</a:t>
            </a:r>
            <a:r>
              <a:rPr lang="en-US" sz="2000" b="1" dirty="0"/>
              <a:t>cooperative</a:t>
            </a:r>
          </a:p>
          <a:p>
            <a:pPr lvl="1"/>
            <a:r>
              <a:rPr lang="en-US" sz="2000" dirty="0"/>
              <a:t>Project, poster/slideshow/</a:t>
            </a:r>
            <a:r>
              <a:rPr lang="en-US" sz="2000" u="sng" dirty="0"/>
              <a:t>video</a:t>
            </a:r>
            <a:r>
              <a:rPr lang="en-US" sz="2000" dirty="0"/>
              <a:t>, &amp; </a:t>
            </a:r>
            <a:r>
              <a:rPr lang="en-US" sz="2000" u="sng" dirty="0"/>
              <a:t>pamphlet</a:t>
            </a:r>
          </a:p>
          <a:p>
            <a:r>
              <a:rPr lang="en-US" sz="2000" dirty="0"/>
              <a:t>Data sourcing</a:t>
            </a:r>
          </a:p>
          <a:p>
            <a:pPr lvl="1"/>
            <a:r>
              <a:rPr lang="en-US" sz="2000" u="sng" dirty="0"/>
              <a:t>QUAL</a:t>
            </a:r>
            <a:r>
              <a:rPr lang="en-US" sz="2000" dirty="0"/>
              <a:t>: pre- &amp; post-interviews; field notes; audiovisual recordings</a:t>
            </a:r>
          </a:p>
          <a:p>
            <a:pPr lvl="1"/>
            <a:r>
              <a:rPr lang="en-US" sz="2000" u="sng" dirty="0"/>
              <a:t>QUAN</a:t>
            </a:r>
            <a:r>
              <a:rPr lang="en-US" sz="2000" dirty="0"/>
              <a:t>: five daily “Exit Tickets” (eight, 7-point Likert items + several open-response items)</a:t>
            </a:r>
          </a:p>
          <a:p>
            <a:r>
              <a:rPr lang="en-US" sz="2000" dirty="0"/>
              <a:t>Data analysis</a:t>
            </a:r>
          </a:p>
          <a:p>
            <a:pPr lvl="1"/>
            <a:r>
              <a:rPr lang="en-US" sz="2000" u="sng" dirty="0"/>
              <a:t>QUAL</a:t>
            </a:r>
            <a:r>
              <a:rPr lang="en-US" sz="2000" dirty="0"/>
              <a:t>: (1) process, emotion, &amp; </a:t>
            </a:r>
            <a:r>
              <a:rPr lang="en-US" sz="2000" i="1" dirty="0"/>
              <a:t>in vivo</a:t>
            </a:r>
            <a:r>
              <a:rPr lang="en-US" sz="2000" dirty="0"/>
              <a:t> coding; (2) pattern &amp; axial coding</a:t>
            </a:r>
          </a:p>
          <a:p>
            <a:pPr lvl="1"/>
            <a:r>
              <a:rPr lang="en-US" sz="2000" u="sng" dirty="0"/>
              <a:t>QUAN</a:t>
            </a:r>
            <a:r>
              <a:rPr lang="en-US" sz="2000" dirty="0"/>
              <a:t>: analyses of variance (ANOVAs) for </a:t>
            </a:r>
            <a:r>
              <a:rPr lang="en-US" sz="2000" u="sng" dirty="0"/>
              <a:t>100%</a:t>
            </a:r>
            <a:r>
              <a:rPr lang="en-US" sz="2000" dirty="0"/>
              <a:t> of </a:t>
            </a:r>
            <a:r>
              <a:rPr lang="en-US" sz="2000" i="1" dirty="0"/>
              <a:t>N</a:t>
            </a:r>
            <a:r>
              <a:rPr lang="en-US" sz="2000" dirty="0"/>
              <a:t>=22; multilevel modeling for  </a:t>
            </a:r>
            <a:r>
              <a:rPr lang="en-US" sz="2000" u="sng" dirty="0"/>
              <a:t>83%</a:t>
            </a:r>
            <a:r>
              <a:rPr lang="en-US" sz="2000" dirty="0"/>
              <a:t> of </a:t>
            </a:r>
            <a:r>
              <a:rPr lang="en-US" sz="2000" i="1" dirty="0"/>
              <a:t>N</a:t>
            </a:r>
            <a:r>
              <a:rPr lang="en-US" sz="2000" dirty="0"/>
              <a:t>=29</a:t>
            </a:r>
          </a:p>
        </p:txBody>
      </p:sp>
      <p:pic>
        <p:nvPicPr>
          <p:cNvPr id="8" name="Picture 7">
            <a:extLst>
              <a:ext uri="{FF2B5EF4-FFF2-40B4-BE49-F238E27FC236}">
                <a16:creationId xmlns:a16="http://schemas.microsoft.com/office/drawing/2014/main" id="{6F8840DE-67EB-C243-8DF8-12C364DF760B}"/>
              </a:ext>
            </a:extLst>
          </p:cNvPr>
          <p:cNvPicPr>
            <a:picLocks noChangeAspect="1"/>
          </p:cNvPicPr>
          <p:nvPr/>
        </p:nvPicPr>
        <p:blipFill>
          <a:blip r:embed="rId2"/>
          <a:stretch>
            <a:fillRect/>
          </a:stretch>
        </p:blipFill>
        <p:spPr>
          <a:xfrm>
            <a:off x="10817227" y="123209"/>
            <a:ext cx="1220194" cy="1072698"/>
          </a:xfrm>
          <a:prstGeom prst="rect">
            <a:avLst/>
          </a:prstGeom>
        </p:spPr>
      </p:pic>
      <p:pic>
        <p:nvPicPr>
          <p:cNvPr id="6" name="Picture 5">
            <a:extLst>
              <a:ext uri="{FF2B5EF4-FFF2-40B4-BE49-F238E27FC236}">
                <a16:creationId xmlns:a16="http://schemas.microsoft.com/office/drawing/2014/main" id="{7E831A17-DE2D-EB59-461A-40DDC1A0CDED}"/>
              </a:ext>
            </a:extLst>
          </p:cNvPr>
          <p:cNvPicPr>
            <a:picLocks noChangeAspect="1"/>
          </p:cNvPicPr>
          <p:nvPr/>
        </p:nvPicPr>
        <p:blipFill rotWithShape="1">
          <a:blip r:embed="rId3"/>
          <a:srcRect l="12919" t="2564" r="4213" b="12820"/>
          <a:stretch/>
        </p:blipFill>
        <p:spPr bwMode="auto">
          <a:xfrm>
            <a:off x="9762851" y="1399255"/>
            <a:ext cx="2274570" cy="174180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C2813FE9-5848-5F08-1D24-B323C0807F33}"/>
              </a:ext>
            </a:extLst>
          </p:cNvPr>
          <p:cNvPicPr>
            <a:picLocks noChangeAspect="1"/>
          </p:cNvPicPr>
          <p:nvPr/>
        </p:nvPicPr>
        <p:blipFill rotWithShape="1">
          <a:blip r:embed="rId4">
            <a:extLst>
              <a:ext uri="{28A0092B-C50C-407E-A947-70E740481C1C}">
                <a14:useLocalDpi xmlns:a14="http://schemas.microsoft.com/office/drawing/2010/main" val="0"/>
              </a:ext>
            </a:extLst>
          </a:blip>
          <a:srcRect t="3240" b="5296"/>
          <a:stretch/>
        </p:blipFill>
        <p:spPr bwMode="auto">
          <a:xfrm>
            <a:off x="10173005" y="3344408"/>
            <a:ext cx="1864416" cy="302855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ABCE0D0B-16C2-835D-A2DA-14CF99DA3AA5}"/>
              </a:ext>
            </a:extLst>
          </p:cNvPr>
          <p:cNvPicPr>
            <a:picLocks noChangeAspect="1"/>
          </p:cNvPicPr>
          <p:nvPr/>
        </p:nvPicPr>
        <p:blipFill>
          <a:blip r:embed="rId5"/>
          <a:stretch>
            <a:fillRect/>
          </a:stretch>
        </p:blipFill>
        <p:spPr>
          <a:xfrm>
            <a:off x="6430781" y="2185903"/>
            <a:ext cx="1972206" cy="1972206"/>
          </a:xfrm>
          <a:prstGeom prst="rect">
            <a:avLst/>
          </a:prstGeom>
        </p:spPr>
      </p:pic>
      <p:sp>
        <p:nvSpPr>
          <p:cNvPr id="3" name="Left-Up Arrow 2">
            <a:extLst>
              <a:ext uri="{FF2B5EF4-FFF2-40B4-BE49-F238E27FC236}">
                <a16:creationId xmlns:a16="http://schemas.microsoft.com/office/drawing/2014/main" id="{C2FF357A-B846-FB49-5C19-E3FA677216D5}"/>
              </a:ext>
            </a:extLst>
          </p:cNvPr>
          <p:cNvSpPr/>
          <p:nvPr/>
        </p:nvSpPr>
        <p:spPr>
          <a:xfrm rot="8117347">
            <a:off x="8678293" y="2707111"/>
            <a:ext cx="1313806" cy="1322958"/>
          </a:xfrm>
          <a:prstGeom prst="leftUpArrow">
            <a:avLst>
              <a:gd name="adj1" fmla="val 25000"/>
              <a:gd name="adj2" fmla="val 20206"/>
              <a:gd name="adj3" fmla="val 21287"/>
            </a:avLst>
          </a:prstGeom>
          <a:solidFill>
            <a:schemeClr val="accent1">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88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dissolve">
                                      <p:cBhvr>
                                        <p:cTn id="21" dur="500"/>
                                        <p:tgtEl>
                                          <p:spTgt spid="5">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dissolve">
                                      <p:cBhvr>
                                        <p:cTn id="24" dur="500"/>
                                        <p:tgtEl>
                                          <p:spTgt spid="5">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dissolve">
                                      <p:cBhvr>
                                        <p:cTn id="27" dur="500"/>
                                        <p:tgtEl>
                                          <p:spTgt spid="5">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dissolve">
                                      <p:cBhvr>
                                        <p:cTn id="30" dur="500"/>
                                        <p:tgtEl>
                                          <p:spTgt spid="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dissolve">
                                      <p:cBhvr>
                                        <p:cTn id="35" dur="500"/>
                                        <p:tgtEl>
                                          <p:spTgt spid="5">
                                            <p:txEl>
                                              <p:pRg st="8" end="8"/>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dissolve">
                                      <p:cBhvr>
                                        <p:cTn id="38" dur="500"/>
                                        <p:tgtEl>
                                          <p:spTgt spid="5">
                                            <p:txEl>
                                              <p:pRg st="9" end="9"/>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dissolve">
                                      <p:cBhvr>
                                        <p:cTn id="41" dur="500"/>
                                        <p:tgtEl>
                                          <p:spTgt spid="5">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animEffect transition="in" filter="dissolve">
                                      <p:cBhvr>
                                        <p:cTn id="46" dur="500"/>
                                        <p:tgtEl>
                                          <p:spTgt spid="5">
                                            <p:txEl>
                                              <p:pRg st="11" end="11"/>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
                                            <p:txEl>
                                              <p:pRg st="12" end="12"/>
                                            </p:txEl>
                                          </p:spTgt>
                                        </p:tgtEl>
                                        <p:attrNameLst>
                                          <p:attrName>style.visibility</p:attrName>
                                        </p:attrNameLst>
                                      </p:cBhvr>
                                      <p:to>
                                        <p:strVal val="visible"/>
                                      </p:to>
                                    </p:set>
                                    <p:animEffect transition="in" filter="dissolve">
                                      <p:cBhvr>
                                        <p:cTn id="49" dur="500"/>
                                        <p:tgtEl>
                                          <p:spTgt spid="5">
                                            <p:txEl>
                                              <p:pRg st="12" end="12"/>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
                                            <p:txEl>
                                              <p:pRg st="13" end="13"/>
                                            </p:txEl>
                                          </p:spTgt>
                                        </p:tgtEl>
                                        <p:attrNameLst>
                                          <p:attrName>style.visibility</p:attrName>
                                        </p:attrNameLst>
                                      </p:cBhvr>
                                      <p:to>
                                        <p:strVal val="visible"/>
                                      </p:to>
                                    </p:set>
                                    <p:animEffect transition="in" filter="dissolve">
                                      <p:cBhvr>
                                        <p:cTn id="52" dur="500"/>
                                        <p:tgtEl>
                                          <p:spTgt spid="5">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dissolv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randombar(horizontal)">
                                      <p:cBhvr>
                                        <p:cTn id="62" dur="500"/>
                                        <p:tgtEl>
                                          <p:spTgt spid="3"/>
                                        </p:tgtEl>
                                      </p:cBhvr>
                                    </p:animEffect>
                                  </p:childTnLst>
                                </p:cTn>
                              </p:par>
                              <p:par>
                                <p:cTn id="63" presetID="14" presetClass="entr" presetSubtype="1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randombar(horizontal)">
                                      <p:cBhvr>
                                        <p:cTn id="65" dur="500"/>
                                        <p:tgtEl>
                                          <p:spTgt spid="6"/>
                                        </p:tgtEl>
                                      </p:cBhvr>
                                    </p:animEffect>
                                  </p:childTnLst>
                                </p:cTn>
                              </p:par>
                              <p:par>
                                <p:cTn id="66" presetID="14" presetClass="entr" presetSubtype="1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randombar(horizontal)">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54579" y="0"/>
            <a:ext cx="11856446" cy="1177923"/>
          </a:xfrm>
        </p:spPr>
        <p:txBody>
          <a:bodyPr>
            <a:normAutofit/>
          </a:bodyPr>
          <a:lstStyle/>
          <a:p>
            <a:r>
              <a:rPr lang="en-US" b="1" cap="small" dirty="0"/>
              <a:t>2.3: Paper 2, Selected Findings + Implications (verbose)</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94227" y="1177924"/>
            <a:ext cx="11830050" cy="5497514"/>
          </a:xfrm>
        </p:spPr>
        <p:txBody>
          <a:bodyPr anchor="t">
            <a:normAutofit/>
          </a:bodyPr>
          <a:lstStyle/>
          <a:p>
            <a:r>
              <a:rPr lang="en-US" sz="2000" dirty="0">
                <a:latin typeface="+mj-lt"/>
              </a:rPr>
              <a:t>Findings</a:t>
            </a:r>
          </a:p>
          <a:p>
            <a:pPr lvl="1"/>
            <a:r>
              <a:rPr lang="en-US" sz="2000" u="sng" dirty="0">
                <a:latin typeface="+mj-lt"/>
              </a:rPr>
              <a:t>QUAN</a:t>
            </a:r>
            <a:r>
              <a:rPr lang="en-US" sz="2000" dirty="0">
                <a:latin typeface="+mj-lt"/>
              </a:rPr>
              <a:t>: for </a:t>
            </a:r>
            <a:r>
              <a:rPr lang="en-US" sz="2000" b="1" dirty="0"/>
              <a:t>self-efficacy</a:t>
            </a:r>
            <a:r>
              <a:rPr lang="en-US" sz="2000" dirty="0">
                <a:latin typeface="+mj-lt"/>
              </a:rPr>
              <a:t>, changes in close levels, but not proximal nor distal</a:t>
            </a:r>
            <a:r>
              <a:rPr lang="en-US" dirty="0">
                <a:solidFill>
                  <a:schemeClr val="tx1">
                    <a:lumMod val="65000"/>
                  </a:schemeClr>
                </a:solidFill>
                <a:latin typeface="+mj-lt"/>
              </a:rPr>
              <a:t> (Ruiz-Primo et al., 2002)</a:t>
            </a:r>
          </a:p>
          <a:p>
            <a:pPr lvl="1"/>
            <a:r>
              <a:rPr lang="en-US" sz="2000" u="sng" dirty="0">
                <a:latin typeface="+mj-lt"/>
              </a:rPr>
              <a:t>QUAL</a:t>
            </a:r>
            <a:r>
              <a:rPr lang="en-US" sz="2000" dirty="0">
                <a:latin typeface="+mj-lt"/>
              </a:rPr>
              <a:t>: for </a:t>
            </a:r>
            <a:r>
              <a:rPr lang="en-US" sz="2000" b="1" dirty="0"/>
              <a:t>engagement</a:t>
            </a:r>
            <a:r>
              <a:rPr lang="en-US" sz="2000" dirty="0">
                <a:latin typeface="+mj-lt"/>
              </a:rPr>
              <a:t>, (un)fluidity </a:t>
            </a:r>
            <a:r>
              <a:rPr lang="en-US" sz="2000" dirty="0">
                <a:latin typeface="+mj-lt"/>
                <a:sym typeface="Wingdings" pitchFamily="2" charset="2"/>
              </a:rPr>
              <a:t> </a:t>
            </a:r>
            <a:r>
              <a:rPr lang="en-US" sz="2000" dirty="0">
                <a:latin typeface="+mj-lt"/>
              </a:rPr>
              <a:t>(in)equity</a:t>
            </a:r>
          </a:p>
          <a:p>
            <a:pPr lvl="2"/>
            <a:r>
              <a:rPr lang="en-US" sz="1800" u="sng" dirty="0">
                <a:latin typeface="+mj-lt"/>
              </a:rPr>
              <a:t>Team 1</a:t>
            </a:r>
            <a:r>
              <a:rPr lang="en-US" sz="1800" dirty="0">
                <a:latin typeface="+mj-lt"/>
              </a:rPr>
              <a:t>: ‘</a:t>
            </a:r>
            <a:r>
              <a:rPr lang="en-US" sz="1800" i="1" dirty="0">
                <a:latin typeface="+mj-lt"/>
              </a:rPr>
              <a:t>hablar más</a:t>
            </a:r>
            <a:r>
              <a:rPr lang="en-US" sz="1800" dirty="0">
                <a:latin typeface="+mj-lt"/>
              </a:rPr>
              <a:t>’, ‘maybe to the other years’</a:t>
            </a:r>
          </a:p>
          <a:p>
            <a:pPr lvl="2"/>
            <a:r>
              <a:rPr lang="en-US" sz="1800" u="sng" dirty="0">
                <a:latin typeface="+mj-lt"/>
              </a:rPr>
              <a:t>Team 2</a:t>
            </a:r>
            <a:r>
              <a:rPr lang="en-US" sz="1800" dirty="0">
                <a:latin typeface="+mj-lt"/>
              </a:rPr>
              <a:t>: ‘gods’ and ‘magic’</a:t>
            </a:r>
          </a:p>
          <a:p>
            <a:pPr lvl="1"/>
            <a:r>
              <a:rPr lang="en-US" sz="2000" u="sng" dirty="0">
                <a:latin typeface="+mj-lt"/>
              </a:rPr>
              <a:t>QUAL+QUAN</a:t>
            </a:r>
            <a:r>
              <a:rPr lang="en-US" sz="2000" dirty="0">
                <a:latin typeface="+mj-lt"/>
              </a:rPr>
              <a:t>: differences in </a:t>
            </a:r>
            <a:r>
              <a:rPr lang="en-US" sz="2000" dirty="0"/>
              <a:t>engagement and self-efficacy,                                                                                         </a:t>
            </a:r>
            <a:r>
              <a:rPr lang="en-US" sz="2000" dirty="0">
                <a:latin typeface="+mj-lt"/>
              </a:rPr>
              <a:t> at </a:t>
            </a:r>
            <a:r>
              <a:rPr lang="en-US" sz="2000" b="1" dirty="0"/>
              <a:t>individual and social</a:t>
            </a:r>
            <a:r>
              <a:rPr lang="en-US" sz="2000" dirty="0">
                <a:latin typeface="+mj-lt"/>
              </a:rPr>
              <a:t> levels</a:t>
            </a:r>
          </a:p>
          <a:p>
            <a:endParaRPr lang="en-US" sz="1000" dirty="0">
              <a:latin typeface="+mj-lt"/>
            </a:endParaRPr>
          </a:p>
          <a:p>
            <a:r>
              <a:rPr lang="en-US" sz="2000" dirty="0">
                <a:latin typeface="+mj-lt"/>
              </a:rPr>
              <a:t>Implications</a:t>
            </a:r>
          </a:p>
          <a:p>
            <a:pPr lvl="1"/>
            <a:r>
              <a:rPr lang="en-US" sz="2000" dirty="0">
                <a:latin typeface="+mj-lt"/>
              </a:rPr>
              <a:t>focus on practices, not roles (e.g., Tinker</a:t>
            </a:r>
            <a:r>
              <a:rPr lang="en-US" sz="2000" b="1" i="1" dirty="0"/>
              <a:t>er</a:t>
            </a:r>
            <a:r>
              <a:rPr lang="en-US" sz="2000" dirty="0">
                <a:latin typeface="+mj-lt"/>
              </a:rPr>
              <a:t> </a:t>
            </a:r>
            <a:r>
              <a:rPr lang="en-US" sz="2000" dirty="0">
                <a:latin typeface="+mj-lt"/>
                <a:sym typeface="Wingdings" pitchFamily="2" charset="2"/>
              </a:rPr>
              <a:t> Tinker</a:t>
            </a:r>
            <a:r>
              <a:rPr lang="en-US" sz="2000" b="1" i="1" dirty="0">
                <a:sym typeface="Wingdings" pitchFamily="2" charset="2"/>
              </a:rPr>
              <a:t>ing</a:t>
            </a:r>
            <a:r>
              <a:rPr lang="en-US" sz="2000" dirty="0">
                <a:latin typeface="+mj-lt"/>
                <a:sym typeface="Wingdings" pitchFamily="2" charset="2"/>
              </a:rPr>
              <a:t>)</a:t>
            </a:r>
          </a:p>
          <a:p>
            <a:pPr lvl="1"/>
            <a:r>
              <a:rPr lang="en-US" sz="2000" dirty="0">
                <a:latin typeface="+mj-lt"/>
                <a:sym typeface="Wingdings" pitchFamily="2" charset="2"/>
              </a:rPr>
              <a:t>ensure balance of roles (e.g., enough Doodling)</a:t>
            </a:r>
          </a:p>
          <a:p>
            <a:pPr lvl="1"/>
            <a:r>
              <a:rPr lang="en-US" sz="2000" dirty="0">
                <a:latin typeface="+mj-lt"/>
                <a:sym typeface="Wingdings" pitchFamily="2" charset="2"/>
              </a:rPr>
              <a:t>emphasize practices as ‘overlapping waves’ </a:t>
            </a:r>
            <a:r>
              <a:rPr lang="en-US" sz="1800" dirty="0">
                <a:solidFill>
                  <a:schemeClr val="tx1">
                    <a:lumMod val="65000"/>
                  </a:schemeClr>
                </a:solidFill>
              </a:rPr>
              <a:t>(Siegler, 1996)</a:t>
            </a:r>
            <a:endParaRPr lang="en-US" sz="2000" dirty="0">
              <a:latin typeface="+mj-lt"/>
            </a:endParaRPr>
          </a:p>
        </p:txBody>
      </p:sp>
      <p:pic>
        <p:nvPicPr>
          <p:cNvPr id="8" name="Picture 7">
            <a:extLst>
              <a:ext uri="{FF2B5EF4-FFF2-40B4-BE49-F238E27FC236}">
                <a16:creationId xmlns:a16="http://schemas.microsoft.com/office/drawing/2014/main" id="{95ABCCF0-DB7A-5649-B9DC-AB5262CFE5C7}"/>
              </a:ext>
            </a:extLst>
          </p:cNvPr>
          <p:cNvPicPr>
            <a:picLocks noChangeAspect="1"/>
          </p:cNvPicPr>
          <p:nvPr/>
        </p:nvPicPr>
        <p:blipFill>
          <a:blip r:embed="rId2"/>
          <a:stretch>
            <a:fillRect/>
          </a:stretch>
        </p:blipFill>
        <p:spPr>
          <a:xfrm>
            <a:off x="10881721" y="123209"/>
            <a:ext cx="1155700" cy="1016000"/>
          </a:xfrm>
          <a:prstGeom prst="rect">
            <a:avLst/>
          </a:prstGeom>
        </p:spPr>
      </p:pic>
      <p:pic>
        <p:nvPicPr>
          <p:cNvPr id="6" name="Picture 5">
            <a:extLst>
              <a:ext uri="{FF2B5EF4-FFF2-40B4-BE49-F238E27FC236}">
                <a16:creationId xmlns:a16="http://schemas.microsoft.com/office/drawing/2014/main" id="{DDE0628C-8AFE-A7D0-5F7C-37E3D9FD8567}"/>
              </a:ext>
            </a:extLst>
          </p:cNvPr>
          <p:cNvPicPr>
            <a:picLocks noChangeAspect="1"/>
          </p:cNvPicPr>
          <p:nvPr/>
        </p:nvPicPr>
        <p:blipFill rotWithShape="1">
          <a:blip r:embed="rId3"/>
          <a:srcRect r="13217"/>
          <a:stretch/>
        </p:blipFill>
        <p:spPr>
          <a:xfrm>
            <a:off x="7084059" y="2694851"/>
            <a:ext cx="4934596" cy="2985225"/>
          </a:xfrm>
          <a:prstGeom prst="rect">
            <a:avLst/>
          </a:prstGeom>
        </p:spPr>
      </p:pic>
    </p:spTree>
    <p:extLst>
      <p:ext uri="{BB962C8B-B14F-4D97-AF65-F5344CB8AC3E}">
        <p14:creationId xmlns:p14="http://schemas.microsoft.com/office/powerpoint/2010/main" val="3177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dissolve">
                                      <p:cBhvr>
                                        <p:cTn id="30" dur="500"/>
                                        <p:tgtEl>
                                          <p:spTgt spid="5">
                                            <p:txEl>
                                              <p:pRg st="8" end="8"/>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dissolve">
                                      <p:cBhvr>
                                        <p:cTn id="33" dur="500"/>
                                        <p:tgtEl>
                                          <p:spTgt spid="5">
                                            <p:txEl>
                                              <p:pRg st="9" end="9"/>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dissolve">
                                      <p:cBhvr>
                                        <p:cTn id="36" dur="500"/>
                                        <p:tgtEl>
                                          <p:spTgt spid="5">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dissolv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92597" y="0"/>
            <a:ext cx="10038828" cy="1105469"/>
          </a:xfrm>
        </p:spPr>
        <p:txBody>
          <a:bodyPr>
            <a:normAutofit/>
          </a:bodyPr>
          <a:lstStyle/>
          <a:p>
            <a:r>
              <a:rPr lang="en-US" sz="3200" b="1" cap="small" dirty="0"/>
              <a:t>3.1: Paper 3, Literature Review (verbose)</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0" y="1105469"/>
            <a:ext cx="12192000" cy="5377218"/>
          </a:xfrm>
        </p:spPr>
        <p:txBody>
          <a:bodyPr anchor="t">
            <a:noAutofit/>
          </a:bodyPr>
          <a:lstStyle/>
          <a:p>
            <a:r>
              <a:rPr lang="en-US" dirty="0"/>
              <a:t>RP: “</a:t>
            </a:r>
            <a:r>
              <a:rPr lang="en-US" u="sng" dirty="0"/>
              <a:t>co-designing formal, informal, and hybrid</a:t>
            </a:r>
            <a:r>
              <a:rPr lang="en-US" dirty="0"/>
              <a:t> environments”</a:t>
            </a:r>
            <a:endParaRPr lang="en-US" sz="2000" dirty="0"/>
          </a:p>
          <a:p>
            <a:r>
              <a:rPr lang="en-US" sz="2000" dirty="0"/>
              <a:t>engagement as linking</a:t>
            </a:r>
            <a:endParaRPr lang="en-US" dirty="0">
              <a:solidFill>
                <a:schemeClr val="tx1">
                  <a:lumMod val="65000"/>
                </a:schemeClr>
              </a:solidFill>
            </a:endParaRPr>
          </a:p>
          <a:p>
            <a:pPr lvl="1"/>
            <a:r>
              <a:rPr lang="en-US" sz="2000" dirty="0"/>
              <a:t>communities, evaluators, policymakers, practitioners, researchers, youth, etc.</a:t>
            </a:r>
          </a:p>
          <a:p>
            <a:pPr lvl="1"/>
            <a:r>
              <a:rPr lang="en-US" sz="2000" dirty="0"/>
              <a:t>counter-narratives to IST = behavioral &amp; cognitive  /  OST = affective &amp; social</a:t>
            </a:r>
          </a:p>
          <a:p>
            <a:r>
              <a:rPr lang="en-US" sz="2200" dirty="0"/>
              <a:t>inventing as…</a:t>
            </a:r>
          </a:p>
          <a:p>
            <a:pPr lvl="1"/>
            <a:r>
              <a:rPr lang="en-US" sz="2000" dirty="0"/>
              <a:t>…interdisciplinary</a:t>
            </a:r>
          </a:p>
          <a:p>
            <a:pPr lvl="1"/>
            <a:r>
              <a:rPr lang="en-US" sz="2000" dirty="0"/>
              <a:t>…meaningful</a:t>
            </a:r>
          </a:p>
          <a:p>
            <a:pPr lvl="1"/>
            <a:r>
              <a:rPr lang="en-US" sz="2000" dirty="0"/>
              <a:t>…project-based</a:t>
            </a:r>
          </a:p>
          <a:p>
            <a:r>
              <a:rPr lang="en-US" sz="2200" dirty="0"/>
              <a:t>designing for IST, OST, and hybrid</a:t>
            </a:r>
          </a:p>
          <a:p>
            <a:pPr lvl="1"/>
            <a:r>
              <a:rPr lang="en-US" sz="1800" dirty="0"/>
              <a:t>synergy and sustainability </a:t>
            </a:r>
            <a:r>
              <a:rPr lang="en-US" dirty="0">
                <a:solidFill>
                  <a:schemeClr val="tx1">
                    <a:lumMod val="65000"/>
                  </a:schemeClr>
                </a:solidFill>
              </a:rPr>
              <a:t>(Bevan et al., 2010)</a:t>
            </a:r>
          </a:p>
          <a:p>
            <a:pPr lvl="1"/>
            <a:r>
              <a:rPr lang="en-US" sz="2000" dirty="0"/>
              <a:t>pandemic resiliency </a:t>
            </a:r>
            <a:r>
              <a:rPr lang="en-US" sz="1800" dirty="0">
                <a:solidFill>
                  <a:schemeClr val="tx1">
                    <a:lumMod val="65000"/>
                  </a:schemeClr>
                </a:solidFill>
              </a:rPr>
              <a:t>(Allen et al., 2020)</a:t>
            </a:r>
          </a:p>
          <a:p>
            <a:endParaRPr lang="en-US" sz="2000" dirty="0"/>
          </a:p>
        </p:txBody>
      </p:sp>
      <p:pic>
        <p:nvPicPr>
          <p:cNvPr id="6" name="Picture 5">
            <a:extLst>
              <a:ext uri="{FF2B5EF4-FFF2-40B4-BE49-F238E27FC236}">
                <a16:creationId xmlns:a16="http://schemas.microsoft.com/office/drawing/2014/main" id="{1ECF9A6F-FAA2-0C40-992B-D10AAB5AB783}"/>
              </a:ext>
            </a:extLst>
          </p:cNvPr>
          <p:cNvPicPr>
            <a:picLocks noChangeAspect="1"/>
          </p:cNvPicPr>
          <p:nvPr/>
        </p:nvPicPr>
        <p:blipFill>
          <a:blip r:embed="rId2"/>
          <a:stretch>
            <a:fillRect/>
          </a:stretch>
        </p:blipFill>
        <p:spPr>
          <a:xfrm>
            <a:off x="9894626" y="178463"/>
            <a:ext cx="2065645" cy="615103"/>
          </a:xfrm>
          <a:prstGeom prst="rect">
            <a:avLst/>
          </a:prstGeom>
        </p:spPr>
      </p:pic>
      <p:pic>
        <p:nvPicPr>
          <p:cNvPr id="7" name="Picture 6">
            <a:extLst>
              <a:ext uri="{FF2B5EF4-FFF2-40B4-BE49-F238E27FC236}">
                <a16:creationId xmlns:a16="http://schemas.microsoft.com/office/drawing/2014/main" id="{57265115-116F-FD0D-9ADA-24D411EC79B7}"/>
              </a:ext>
            </a:extLst>
          </p:cNvPr>
          <p:cNvPicPr>
            <a:picLocks noChangeAspect="1"/>
          </p:cNvPicPr>
          <p:nvPr/>
        </p:nvPicPr>
        <p:blipFill>
          <a:blip r:embed="rId3"/>
          <a:stretch>
            <a:fillRect/>
          </a:stretch>
        </p:blipFill>
        <p:spPr>
          <a:xfrm>
            <a:off x="6318257" y="3560856"/>
            <a:ext cx="5418471" cy="2921831"/>
          </a:xfrm>
          <a:prstGeom prst="rect">
            <a:avLst/>
          </a:prstGeom>
        </p:spPr>
      </p:pic>
    </p:spTree>
    <p:extLst>
      <p:ext uri="{BB962C8B-B14F-4D97-AF65-F5344CB8AC3E}">
        <p14:creationId xmlns:p14="http://schemas.microsoft.com/office/powerpoint/2010/main" val="2403616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30221" y="0"/>
            <a:ext cx="11880804" cy="1037053"/>
          </a:xfrm>
        </p:spPr>
        <p:txBody>
          <a:bodyPr>
            <a:normAutofit/>
          </a:bodyPr>
          <a:lstStyle/>
          <a:p>
            <a:r>
              <a:rPr lang="en-US" sz="3200" b="1" cap="small" dirty="0"/>
              <a:t>3.3: Paper 3, Selected Findings + Implications (verbose)</a:t>
            </a:r>
          </a:p>
        </p:txBody>
      </p:sp>
      <p:sp>
        <p:nvSpPr>
          <p:cNvPr id="5" name="Content Placeholder 4">
            <a:extLst>
              <a:ext uri="{FF2B5EF4-FFF2-40B4-BE49-F238E27FC236}">
                <a16:creationId xmlns:a16="http://schemas.microsoft.com/office/drawing/2014/main" id="{E08B40FE-3B6F-ED4C-BD66-2EFF92F28328}"/>
              </a:ext>
            </a:extLst>
          </p:cNvPr>
          <p:cNvSpPr>
            <a:spLocks noGrp="1"/>
          </p:cNvSpPr>
          <p:nvPr>
            <p:ph idx="1"/>
          </p:nvPr>
        </p:nvSpPr>
        <p:spPr>
          <a:xfrm>
            <a:off x="130221" y="858590"/>
            <a:ext cx="12061779" cy="5999410"/>
          </a:xfrm>
        </p:spPr>
        <p:txBody>
          <a:bodyPr anchor="t">
            <a:noAutofit/>
          </a:bodyPr>
          <a:lstStyle/>
          <a:p>
            <a:r>
              <a:rPr lang="en-US" sz="2000" u="sng" dirty="0"/>
              <a:t>Findings</a:t>
            </a:r>
            <a:r>
              <a:rPr lang="en-US" sz="2000" dirty="0"/>
              <a:t>: Successes / Challenges</a:t>
            </a:r>
          </a:p>
          <a:p>
            <a:pPr lvl="1"/>
            <a:r>
              <a:rPr lang="en-US" sz="2000" dirty="0"/>
              <a:t>successes</a:t>
            </a:r>
          </a:p>
          <a:p>
            <a:pPr lvl="2"/>
            <a:r>
              <a:rPr lang="en-US" sz="2000" u="sng" dirty="0">
                <a:latin typeface="+mj-lt"/>
              </a:rPr>
              <a:t>engagement</a:t>
            </a:r>
            <a:r>
              <a:rPr lang="en-US" sz="2000" dirty="0">
                <a:latin typeface="+mj-lt"/>
              </a:rPr>
              <a:t>: increased OST (vs. IST)</a:t>
            </a:r>
          </a:p>
          <a:p>
            <a:pPr lvl="2"/>
            <a:r>
              <a:rPr lang="en-US" sz="2000" u="sng" dirty="0">
                <a:latin typeface="+mj-lt"/>
              </a:rPr>
              <a:t>self-efficacy</a:t>
            </a:r>
            <a:r>
              <a:rPr lang="en-US" sz="2000" dirty="0">
                <a:latin typeface="+mj-lt"/>
              </a:rPr>
              <a:t>: </a:t>
            </a:r>
            <a:r>
              <a:rPr lang="en-US" sz="2000" b="1" dirty="0"/>
              <a:t>ability</a:t>
            </a:r>
            <a:r>
              <a:rPr lang="en-US" sz="2000" dirty="0">
                <a:latin typeface="+mj-lt"/>
              </a:rPr>
              <a:t> </a:t>
            </a:r>
            <a:r>
              <a:rPr lang="en-US" sz="2000" dirty="0">
                <a:latin typeface="+mj-lt"/>
                <a:sym typeface="Wingdings" pitchFamily="2" charset="2"/>
              </a:rPr>
              <a:t> </a:t>
            </a:r>
            <a:r>
              <a:rPr lang="en-US" sz="2000" u="sng" dirty="0">
                <a:latin typeface="+mj-lt"/>
                <a:sym typeface="Wingdings" pitchFamily="2" charset="2"/>
              </a:rPr>
              <a:t>current</a:t>
            </a:r>
            <a:r>
              <a:rPr lang="en-US" sz="2000" dirty="0">
                <a:latin typeface="+mj-lt"/>
                <a:sym typeface="Wingdings" pitchFamily="2" charset="2"/>
              </a:rPr>
              <a:t> </a:t>
            </a:r>
            <a:r>
              <a:rPr lang="en-US" sz="2000" i="1" dirty="0">
                <a:latin typeface="+mj-lt"/>
                <a:sym typeface="Wingdings" pitchFamily="2" charset="2"/>
              </a:rPr>
              <a:t>performance accomplishments</a:t>
            </a:r>
            <a:r>
              <a:rPr lang="en-US" sz="2000" dirty="0">
                <a:latin typeface="+mj-lt"/>
                <a:sym typeface="Wingdings" pitchFamily="2" charset="2"/>
              </a:rPr>
              <a:t>;</a:t>
            </a:r>
            <a:r>
              <a:rPr lang="en-US" sz="2000" i="1" dirty="0">
                <a:latin typeface="+mj-lt"/>
                <a:sym typeface="Wingdings" pitchFamily="2" charset="2"/>
              </a:rPr>
              <a:t> </a:t>
            </a:r>
            <a:r>
              <a:rPr lang="en-US" sz="2000" b="1" dirty="0"/>
              <a:t>anxiety</a:t>
            </a:r>
            <a:r>
              <a:rPr lang="en-US" sz="2000" dirty="0"/>
              <a:t> </a:t>
            </a:r>
            <a:r>
              <a:rPr lang="en-US" sz="2000" dirty="0">
                <a:sym typeface="Wingdings" pitchFamily="2" charset="2"/>
              </a:rPr>
              <a:t> </a:t>
            </a:r>
            <a:r>
              <a:rPr lang="en-US" sz="2000" i="1" dirty="0">
                <a:sym typeface="Wingdings" pitchFamily="2" charset="2"/>
              </a:rPr>
              <a:t>verbal persuasion</a:t>
            </a:r>
            <a:r>
              <a:rPr lang="en-US" dirty="0">
                <a:solidFill>
                  <a:schemeClr val="tx1">
                    <a:lumMod val="50000"/>
                  </a:schemeClr>
                </a:solidFill>
                <a:latin typeface="+mj-lt"/>
                <a:sym typeface="Wingdings" pitchFamily="2" charset="2"/>
              </a:rPr>
              <a:t> (Bandura, 1977)</a:t>
            </a:r>
            <a:endParaRPr lang="en-US" dirty="0">
              <a:solidFill>
                <a:schemeClr val="tx1">
                  <a:lumMod val="50000"/>
                </a:schemeClr>
              </a:solidFill>
              <a:latin typeface="+mj-lt"/>
            </a:endParaRPr>
          </a:p>
          <a:p>
            <a:pPr lvl="2"/>
            <a:r>
              <a:rPr lang="en-US" sz="2000" u="sng" dirty="0">
                <a:latin typeface="+mj-lt"/>
              </a:rPr>
              <a:t>educational design</a:t>
            </a:r>
            <a:r>
              <a:rPr lang="en-US" sz="2000" dirty="0">
                <a:latin typeface="+mj-lt"/>
              </a:rPr>
              <a:t>: accessibility; meaningfulness</a:t>
            </a:r>
          </a:p>
          <a:p>
            <a:pPr lvl="1"/>
            <a:r>
              <a:rPr lang="en-US" sz="2000" dirty="0">
                <a:latin typeface="+mj-lt"/>
              </a:rPr>
              <a:t>challenges</a:t>
            </a:r>
          </a:p>
          <a:p>
            <a:pPr lvl="2"/>
            <a:r>
              <a:rPr lang="en-US" sz="2000" u="sng" dirty="0">
                <a:latin typeface="+mj-lt"/>
              </a:rPr>
              <a:t>engagement</a:t>
            </a:r>
            <a:r>
              <a:rPr lang="en-US" sz="2000" dirty="0">
                <a:latin typeface="+mj-lt"/>
              </a:rPr>
              <a:t>: gender identity &amp; gendered roles</a:t>
            </a:r>
          </a:p>
          <a:p>
            <a:pPr lvl="2"/>
            <a:r>
              <a:rPr lang="en-US" sz="2000" u="sng" dirty="0">
                <a:latin typeface="+mj-lt"/>
              </a:rPr>
              <a:t>self-efficacy</a:t>
            </a:r>
            <a:r>
              <a:rPr lang="en-US" sz="2000" dirty="0">
                <a:latin typeface="+mj-lt"/>
              </a:rPr>
              <a:t>: </a:t>
            </a:r>
            <a:r>
              <a:rPr lang="en-US" sz="2000" b="1" dirty="0"/>
              <a:t>ability</a:t>
            </a:r>
            <a:r>
              <a:rPr lang="en-US" sz="2000" dirty="0"/>
              <a:t> </a:t>
            </a:r>
            <a:r>
              <a:rPr lang="en-US" sz="2000" dirty="0">
                <a:latin typeface="+mj-lt"/>
                <a:sym typeface="Wingdings" pitchFamily="2" charset="2"/>
              </a:rPr>
              <a:t> </a:t>
            </a:r>
            <a:r>
              <a:rPr lang="en-US" sz="2000" u="sng" dirty="0">
                <a:latin typeface="+mj-lt"/>
                <a:sym typeface="Wingdings" pitchFamily="2" charset="2"/>
              </a:rPr>
              <a:t>prior</a:t>
            </a:r>
            <a:r>
              <a:rPr lang="en-US" sz="2000" dirty="0">
                <a:latin typeface="+mj-lt"/>
                <a:sym typeface="Wingdings" pitchFamily="2" charset="2"/>
              </a:rPr>
              <a:t> </a:t>
            </a:r>
            <a:r>
              <a:rPr lang="en-US" sz="2000" i="1" dirty="0">
                <a:latin typeface="+mj-lt"/>
                <a:sym typeface="Wingdings" pitchFamily="2" charset="2"/>
              </a:rPr>
              <a:t>performance accomplishments</a:t>
            </a:r>
            <a:endParaRPr lang="en-US" sz="2000" dirty="0">
              <a:latin typeface="+mj-lt"/>
            </a:endParaRPr>
          </a:p>
          <a:p>
            <a:pPr lvl="2"/>
            <a:r>
              <a:rPr lang="en-US" sz="2000" u="sng" dirty="0">
                <a:latin typeface="+mj-lt"/>
              </a:rPr>
              <a:t>educational design</a:t>
            </a:r>
            <a:r>
              <a:rPr lang="en-US" sz="2000" dirty="0">
                <a:latin typeface="+mj-lt"/>
              </a:rPr>
              <a:t>: fluidity of roles</a:t>
            </a:r>
          </a:p>
          <a:p>
            <a:pPr lvl="2"/>
            <a:endParaRPr lang="en-US" sz="1000" i="1" dirty="0"/>
          </a:p>
          <a:p>
            <a:r>
              <a:rPr lang="en-US" sz="2000" dirty="0">
                <a:latin typeface="+mj-lt"/>
              </a:rPr>
              <a:t>“Implications and Future Plans”</a:t>
            </a:r>
          </a:p>
          <a:p>
            <a:pPr lvl="1"/>
            <a:r>
              <a:rPr lang="en-US" sz="2000" u="sng" dirty="0">
                <a:latin typeface="+mj-lt"/>
              </a:rPr>
              <a:t>engagement</a:t>
            </a:r>
            <a:r>
              <a:rPr lang="en-US" sz="2000" dirty="0">
                <a:latin typeface="+mj-lt"/>
              </a:rPr>
              <a:t>: six-dimensional lens; IST/OST counter-narratives</a:t>
            </a:r>
            <a:endParaRPr lang="en-US" sz="1400" u="sng" dirty="0">
              <a:solidFill>
                <a:schemeClr val="tx1">
                  <a:lumMod val="65000"/>
                </a:schemeClr>
              </a:solidFill>
              <a:latin typeface="+mj-lt"/>
            </a:endParaRPr>
          </a:p>
          <a:p>
            <a:pPr lvl="1"/>
            <a:r>
              <a:rPr lang="en-US" sz="2000" u="sng" dirty="0">
                <a:latin typeface="+mj-lt"/>
              </a:rPr>
              <a:t>measurement</a:t>
            </a:r>
            <a:r>
              <a:rPr lang="en-US" sz="2000" dirty="0">
                <a:latin typeface="+mj-lt"/>
              </a:rPr>
              <a:t>: increase response scale and gradations of challenge</a:t>
            </a:r>
            <a:r>
              <a:rPr lang="en-US" sz="1400" dirty="0">
                <a:solidFill>
                  <a:schemeClr val="tx1">
                    <a:lumMod val="50000"/>
                  </a:schemeClr>
                </a:solidFill>
                <a:latin typeface="+mj-lt"/>
                <a:sym typeface="Wingdings" pitchFamily="2" charset="2"/>
              </a:rPr>
              <a:t> (Bandura, 2006)</a:t>
            </a:r>
            <a:endParaRPr lang="en-US" sz="1400" u="sng" dirty="0">
              <a:latin typeface="+mj-lt"/>
            </a:endParaRPr>
          </a:p>
          <a:p>
            <a:pPr lvl="1"/>
            <a:r>
              <a:rPr lang="en-US" sz="2000" u="sng" dirty="0">
                <a:latin typeface="+mj-lt"/>
              </a:rPr>
              <a:t>relevance</a:t>
            </a:r>
            <a:r>
              <a:rPr lang="en-US" sz="2000" dirty="0">
                <a:latin typeface="+mj-lt"/>
              </a:rPr>
              <a:t>: </a:t>
            </a:r>
            <a:r>
              <a:rPr lang="en-US" sz="2000" b="1" dirty="0"/>
              <a:t>sustainability</a:t>
            </a:r>
            <a:r>
              <a:rPr lang="en-US" sz="2000" dirty="0"/>
              <a:t> </a:t>
            </a:r>
            <a:r>
              <a:rPr lang="en-US" sz="2000" dirty="0">
                <a:latin typeface="+mj-lt"/>
              </a:rPr>
              <a:t>(</a:t>
            </a:r>
            <a:r>
              <a:rPr lang="en-US" sz="2000" i="1" dirty="0">
                <a:latin typeface="+mj-lt"/>
              </a:rPr>
              <a:t>Green Chemistry</a:t>
            </a:r>
            <a:r>
              <a:rPr lang="en-US" sz="2000" dirty="0">
                <a:latin typeface="+mj-lt"/>
              </a:rPr>
              <a:t>) + </a:t>
            </a:r>
            <a:r>
              <a:rPr lang="en-US" sz="2000" b="1" dirty="0"/>
              <a:t>playful computing </a:t>
            </a:r>
            <a:r>
              <a:rPr lang="en-US" sz="2000" dirty="0">
                <a:latin typeface="+mj-lt"/>
              </a:rPr>
              <a:t>(</a:t>
            </a:r>
            <a:r>
              <a:rPr lang="en-US" sz="2000" i="1" dirty="0">
                <a:latin typeface="+mj-lt"/>
              </a:rPr>
              <a:t>Toy Design</a:t>
            </a:r>
            <a:r>
              <a:rPr lang="en-US" sz="2000" dirty="0">
                <a:latin typeface="+mj-lt"/>
              </a:rPr>
              <a:t>)</a:t>
            </a:r>
            <a:r>
              <a:rPr lang="en-US" sz="1400" dirty="0">
                <a:latin typeface="+mj-lt"/>
              </a:rPr>
              <a:t> </a:t>
            </a:r>
            <a:r>
              <a:rPr lang="en-US" sz="1400" dirty="0">
                <a:solidFill>
                  <a:schemeClr val="accent1"/>
                </a:solidFill>
                <a:latin typeface="+mj-lt"/>
              </a:rPr>
              <a:t>&lt;more info </a:t>
            </a:r>
            <a:r>
              <a:rPr lang="en-US" sz="1400" dirty="0">
                <a:solidFill>
                  <a:schemeClr val="accent2"/>
                </a:solidFill>
                <a:latin typeface="+mj-lt"/>
                <a:hlinkClick r:id="rId2">
                  <a:extLst>
                    <a:ext uri="{A12FA001-AC4F-418D-AE19-62706E023703}">
                      <ahyp:hlinkClr xmlns:ahyp="http://schemas.microsoft.com/office/drawing/2018/hyperlinkcolor" val="tx"/>
                    </a:ext>
                  </a:extLst>
                </a:hlinkClick>
              </a:rPr>
              <a:t>here</a:t>
            </a:r>
            <a:r>
              <a:rPr lang="en-US" sz="1400" dirty="0">
                <a:solidFill>
                  <a:schemeClr val="accent1"/>
                </a:solidFill>
                <a:latin typeface="+mj-lt"/>
              </a:rPr>
              <a:t>&gt;</a:t>
            </a:r>
          </a:p>
          <a:p>
            <a:pPr lvl="1"/>
            <a:endParaRPr lang="en-US" sz="2000" dirty="0"/>
          </a:p>
        </p:txBody>
      </p:sp>
      <p:pic>
        <p:nvPicPr>
          <p:cNvPr id="6" name="Picture 5">
            <a:extLst>
              <a:ext uri="{FF2B5EF4-FFF2-40B4-BE49-F238E27FC236}">
                <a16:creationId xmlns:a16="http://schemas.microsoft.com/office/drawing/2014/main" id="{2FA1AE1D-5DC3-F344-8A05-8EA36C0DF9E2}"/>
              </a:ext>
            </a:extLst>
          </p:cNvPr>
          <p:cNvPicPr>
            <a:picLocks noChangeAspect="1"/>
          </p:cNvPicPr>
          <p:nvPr/>
        </p:nvPicPr>
        <p:blipFill>
          <a:blip r:embed="rId3"/>
          <a:stretch>
            <a:fillRect/>
          </a:stretch>
        </p:blipFill>
        <p:spPr>
          <a:xfrm>
            <a:off x="9676262" y="178463"/>
            <a:ext cx="2284009" cy="680127"/>
          </a:xfrm>
          <a:prstGeom prst="rect">
            <a:avLst/>
          </a:prstGeom>
        </p:spPr>
      </p:pic>
    </p:spTree>
    <p:extLst>
      <p:ext uri="{BB962C8B-B14F-4D97-AF65-F5344CB8AC3E}">
        <p14:creationId xmlns:p14="http://schemas.microsoft.com/office/powerpoint/2010/main" val="3206501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35856" y="0"/>
            <a:ext cx="12058649" cy="775855"/>
          </a:xfrm>
        </p:spPr>
        <p:txBody>
          <a:bodyPr/>
          <a:lstStyle/>
          <a:p>
            <a:r>
              <a:rPr lang="en-US" b="1" cap="small" dirty="0"/>
              <a:t>4.4: Closing Remarks</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sp>
        <p:nvSpPr>
          <p:cNvPr id="4" name="TextBox 3">
            <a:extLst>
              <a:ext uri="{FF2B5EF4-FFF2-40B4-BE49-F238E27FC236}">
                <a16:creationId xmlns:a16="http://schemas.microsoft.com/office/drawing/2014/main" id="{F5C1E720-AF57-CA4C-9912-057B711FF9B3}"/>
              </a:ext>
            </a:extLst>
          </p:cNvPr>
          <p:cNvSpPr txBox="1"/>
          <p:nvPr/>
        </p:nvSpPr>
        <p:spPr>
          <a:xfrm>
            <a:off x="824248" y="1725769"/>
            <a:ext cx="184731" cy="369332"/>
          </a:xfrm>
          <a:prstGeom prst="rect">
            <a:avLst/>
          </a:prstGeom>
          <a:noFill/>
        </p:spPr>
        <p:txBody>
          <a:bodyPr wrap="none" rtlCol="0">
            <a:spAutoFit/>
          </a:bodyPr>
          <a:lstStyle/>
          <a:p>
            <a:endParaRPr lang="en-US" dirty="0"/>
          </a:p>
        </p:txBody>
      </p:sp>
      <p:sp>
        <p:nvSpPr>
          <p:cNvPr id="7" name="Content Placeholder 4">
            <a:extLst>
              <a:ext uri="{FF2B5EF4-FFF2-40B4-BE49-F238E27FC236}">
                <a16:creationId xmlns:a16="http://schemas.microsoft.com/office/drawing/2014/main" id="{5B5D1295-F777-0196-4857-EBD4E108FB3E}"/>
              </a:ext>
            </a:extLst>
          </p:cNvPr>
          <p:cNvSpPr>
            <a:spLocks noGrp="1"/>
          </p:cNvSpPr>
          <p:nvPr>
            <p:ph idx="1"/>
          </p:nvPr>
        </p:nvSpPr>
        <p:spPr>
          <a:xfrm>
            <a:off x="130221" y="665015"/>
            <a:ext cx="12061779" cy="5886883"/>
          </a:xfrm>
        </p:spPr>
        <p:txBody>
          <a:bodyPr anchor="t">
            <a:noAutofit/>
          </a:bodyPr>
          <a:lstStyle/>
          <a:p>
            <a:r>
              <a:rPr lang="en-US" sz="2000" b="1" u="sng" dirty="0">
                <a:latin typeface="+mj-lt"/>
              </a:rPr>
              <a:t>student engagement</a:t>
            </a:r>
            <a:r>
              <a:rPr lang="en-US" sz="2000" b="1" dirty="0">
                <a:latin typeface="+mj-lt"/>
              </a:rPr>
              <a:t>: individual | social</a:t>
            </a:r>
          </a:p>
          <a:p>
            <a:r>
              <a:rPr lang="en-US" sz="2000" b="1" u="sng" dirty="0">
                <a:latin typeface="+mj-lt"/>
              </a:rPr>
              <a:t>self-efficacy theory</a:t>
            </a:r>
            <a:r>
              <a:rPr lang="en-US" sz="2000" b="1" dirty="0">
                <a:latin typeface="+mj-lt"/>
              </a:rPr>
              <a:t>: West/North | East/South  (global)</a:t>
            </a:r>
          </a:p>
          <a:p>
            <a:r>
              <a:rPr lang="en-US" sz="2000" b="1" u="sng" dirty="0">
                <a:latin typeface="+mj-lt"/>
              </a:rPr>
              <a:t>educational design</a:t>
            </a:r>
            <a:r>
              <a:rPr lang="en-US" sz="2000" b="1" dirty="0">
                <a:latin typeface="+mj-lt"/>
              </a:rPr>
              <a:t>: classroom | “outside world”</a:t>
            </a:r>
          </a:p>
          <a:p>
            <a:pPr marL="0" indent="0">
              <a:buNone/>
            </a:pPr>
            <a:endParaRPr lang="en-US" sz="2000" b="1" dirty="0">
              <a:latin typeface="+mj-lt"/>
            </a:endParaRPr>
          </a:p>
          <a:p>
            <a:r>
              <a:rPr lang="en-US" sz="2000" b="1" u="sng" dirty="0">
                <a:latin typeface="+mj-lt"/>
              </a:rPr>
              <a:t>settings</a:t>
            </a:r>
            <a:r>
              <a:rPr lang="en-US" sz="2000" b="1" dirty="0">
                <a:latin typeface="+mj-lt"/>
              </a:rPr>
              <a:t>: IST | OST</a:t>
            </a:r>
          </a:p>
          <a:p>
            <a:r>
              <a:rPr lang="en-US" sz="2000" b="1" u="sng" dirty="0">
                <a:latin typeface="+mj-lt"/>
              </a:rPr>
              <a:t>publications</a:t>
            </a:r>
            <a:r>
              <a:rPr lang="en-US" sz="2000" b="1" dirty="0">
                <a:latin typeface="+mj-lt"/>
              </a:rPr>
              <a:t>: research | practice</a:t>
            </a:r>
          </a:p>
          <a:p>
            <a:endParaRPr lang="en-US" sz="2000" b="1" dirty="0">
              <a:latin typeface="+mj-lt"/>
            </a:endParaRPr>
          </a:p>
          <a:p>
            <a:endParaRPr lang="en-US" sz="2000" b="1" dirty="0">
              <a:latin typeface="+mj-lt"/>
            </a:endParaRPr>
          </a:p>
          <a:p>
            <a:endParaRPr lang="en-US" sz="2000" b="1" dirty="0">
              <a:latin typeface="+mj-lt"/>
            </a:endParaRPr>
          </a:p>
          <a:p>
            <a:r>
              <a:rPr lang="en-US" sz="2000" b="1" dirty="0">
                <a:latin typeface="+mj-lt"/>
              </a:rPr>
              <a:t>…for </a:t>
            </a:r>
          </a:p>
          <a:p>
            <a:endParaRPr lang="en-US" sz="2000" b="1" dirty="0">
              <a:latin typeface="+mj-lt"/>
            </a:endParaRPr>
          </a:p>
          <a:p>
            <a:endParaRPr lang="en-US" sz="2000" b="1" dirty="0">
              <a:latin typeface="+mj-lt"/>
            </a:endParaRPr>
          </a:p>
          <a:p>
            <a:endParaRPr lang="en-US" sz="2000" b="1" dirty="0">
              <a:latin typeface="+mj-lt"/>
            </a:endParaRPr>
          </a:p>
          <a:p>
            <a:r>
              <a:rPr lang="en-US" sz="3200" b="1" dirty="0">
                <a:latin typeface="Calibri" panose="020F0502020204030204" pitchFamily="34" charset="0"/>
                <a:cs typeface="Calibri" panose="020F0502020204030204" pitchFamily="34" charset="0"/>
              </a:rPr>
              <a:t>Thank you for learning with me these past 5+ years!</a:t>
            </a:r>
          </a:p>
          <a:p>
            <a:endParaRPr lang="en-US" sz="2000" b="1" dirty="0">
              <a:latin typeface="+mj-lt"/>
            </a:endParaRPr>
          </a:p>
          <a:p>
            <a:endParaRPr lang="en-US" sz="2000" dirty="0">
              <a:latin typeface="+mj-lt"/>
            </a:endParaRPr>
          </a:p>
        </p:txBody>
      </p:sp>
      <p:pic>
        <p:nvPicPr>
          <p:cNvPr id="8" name="Picture 7">
            <a:extLst>
              <a:ext uri="{FF2B5EF4-FFF2-40B4-BE49-F238E27FC236}">
                <a16:creationId xmlns:a16="http://schemas.microsoft.com/office/drawing/2014/main" id="{EBF55AAD-8981-3350-6A46-706BC8B6CAC1}"/>
              </a:ext>
            </a:extLst>
          </p:cNvPr>
          <p:cNvPicPr>
            <a:picLocks noChangeAspect="1"/>
          </p:cNvPicPr>
          <p:nvPr/>
        </p:nvPicPr>
        <p:blipFill rotWithShape="1">
          <a:blip r:embed="rId2"/>
          <a:srcRect l="3758" r="18842"/>
          <a:stretch/>
        </p:blipFill>
        <p:spPr>
          <a:xfrm>
            <a:off x="1119814" y="3560138"/>
            <a:ext cx="5308627" cy="2294640"/>
          </a:xfrm>
          <a:prstGeom prst="rect">
            <a:avLst/>
          </a:prstGeom>
        </p:spPr>
      </p:pic>
    </p:spTree>
    <p:extLst>
      <p:ext uri="{BB962C8B-B14F-4D97-AF65-F5344CB8AC3E}">
        <p14:creationId xmlns:p14="http://schemas.microsoft.com/office/powerpoint/2010/main" val="1583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dissolv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dissolve">
                                      <p:cBhvr>
                                        <p:cTn id="18" dur="500"/>
                                        <p:tgtEl>
                                          <p:spTgt spid="7">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dissolve">
                                      <p:cBhvr>
                                        <p:cTn id="21" dur="500"/>
                                        <p:tgtEl>
                                          <p:spTgt spid="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Effect transition="in" filter="dissolve">
                                      <p:cBhvr>
                                        <p:cTn id="26" dur="500"/>
                                        <p:tgtEl>
                                          <p:spTgt spid="7">
                                            <p:txEl>
                                              <p:pRg st="9" end="9"/>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7">
                                            <p:txEl>
                                              <p:pRg st="13" end="13"/>
                                            </p:txEl>
                                          </p:spTgt>
                                        </p:tgtEl>
                                        <p:attrNameLst>
                                          <p:attrName>style.visibility</p:attrName>
                                        </p:attrNameLst>
                                      </p:cBhvr>
                                      <p:to>
                                        <p:strVal val="visible"/>
                                      </p:to>
                                    </p:set>
                                    <p:animEffect transition="in" filter="dissolve">
                                      <p:cBhvr>
                                        <p:cTn id="34" dur="5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3D3850-A5CB-2641-83C3-BCB3C0D237EA}"/>
              </a:ext>
            </a:extLst>
          </p:cNvPr>
          <p:cNvPicPr/>
          <p:nvPr/>
        </p:nvPicPr>
        <p:blipFill>
          <a:blip r:embed="rId2"/>
          <a:stretch>
            <a:fillRect/>
          </a:stretch>
        </p:blipFill>
        <p:spPr>
          <a:xfrm>
            <a:off x="2724339" y="268702"/>
            <a:ext cx="6743321" cy="6320596"/>
          </a:xfrm>
          <a:prstGeom prst="rect">
            <a:avLst/>
          </a:prstGeom>
        </p:spPr>
      </p:pic>
    </p:spTree>
    <p:extLst>
      <p:ext uri="{BB962C8B-B14F-4D97-AF65-F5344CB8AC3E}">
        <p14:creationId xmlns:p14="http://schemas.microsoft.com/office/powerpoint/2010/main" val="1627811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503D37-0DFF-B644-AB36-1095192BAE28}"/>
              </a:ext>
            </a:extLst>
          </p:cNvPr>
          <p:cNvPicPr>
            <a:picLocks noChangeAspect="1"/>
          </p:cNvPicPr>
          <p:nvPr/>
        </p:nvPicPr>
        <p:blipFill>
          <a:blip r:embed="rId2"/>
          <a:stretch>
            <a:fillRect/>
          </a:stretch>
        </p:blipFill>
        <p:spPr>
          <a:xfrm>
            <a:off x="5322627" y="374630"/>
            <a:ext cx="6746543" cy="6108740"/>
          </a:xfrm>
          <a:prstGeom prst="rect">
            <a:avLst/>
          </a:prstGeom>
        </p:spPr>
      </p:pic>
      <p:pic>
        <p:nvPicPr>
          <p:cNvPr id="10" name="Picture 9">
            <a:extLst>
              <a:ext uri="{FF2B5EF4-FFF2-40B4-BE49-F238E27FC236}">
                <a16:creationId xmlns:a16="http://schemas.microsoft.com/office/drawing/2014/main" id="{E3EBD07C-3C63-334E-A027-67026AD80536}"/>
              </a:ext>
            </a:extLst>
          </p:cNvPr>
          <p:cNvPicPr>
            <a:picLocks noChangeAspect="1"/>
          </p:cNvPicPr>
          <p:nvPr/>
        </p:nvPicPr>
        <p:blipFill rotWithShape="1">
          <a:blip r:embed="rId3"/>
          <a:srcRect l="9489" t="10048" r="21992" b="15556"/>
          <a:stretch/>
        </p:blipFill>
        <p:spPr>
          <a:xfrm>
            <a:off x="210247" y="122830"/>
            <a:ext cx="4702948" cy="6608161"/>
          </a:xfrm>
          <a:prstGeom prst="rect">
            <a:avLst/>
          </a:prstGeom>
        </p:spPr>
      </p:pic>
    </p:spTree>
    <p:extLst>
      <p:ext uri="{BB962C8B-B14F-4D97-AF65-F5344CB8AC3E}">
        <p14:creationId xmlns:p14="http://schemas.microsoft.com/office/powerpoint/2010/main" val="2970352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71451" y="139170"/>
            <a:ext cx="10131425" cy="1456267"/>
          </a:xfrm>
        </p:spPr>
        <p:txBody>
          <a:bodyPr/>
          <a:lstStyle/>
          <a:p>
            <a:r>
              <a:rPr lang="en-US" b="1" cap="small" dirty="0">
                <a:solidFill>
                  <a:schemeClr val="bg1"/>
                </a:solidFill>
              </a:rPr>
              <a:t>0.2: Rationale: Research Problem                                </a:t>
            </a:r>
          </a:p>
        </p:txBody>
      </p:sp>
      <p:sp>
        <p:nvSpPr>
          <p:cNvPr id="3" name="Content Placeholder 2">
            <a:extLst>
              <a:ext uri="{FF2B5EF4-FFF2-40B4-BE49-F238E27FC236}">
                <a16:creationId xmlns:a16="http://schemas.microsoft.com/office/drawing/2014/main" id="{115C3B75-7497-434C-B069-CC551903C75A}"/>
              </a:ext>
            </a:extLst>
          </p:cNvPr>
          <p:cNvSpPr>
            <a:spLocks noGrp="1"/>
          </p:cNvSpPr>
          <p:nvPr>
            <p:ph idx="1"/>
          </p:nvPr>
        </p:nvSpPr>
        <p:spPr>
          <a:xfrm>
            <a:off x="87256" y="1903192"/>
            <a:ext cx="12192000" cy="4759546"/>
          </a:xfrm>
        </p:spPr>
        <p:txBody>
          <a:bodyPr anchor="t">
            <a:normAutofit/>
          </a:bodyPr>
          <a:lstStyle/>
          <a:p>
            <a:pPr>
              <a:buClrTx/>
            </a:pPr>
            <a:r>
              <a:rPr lang="en-US" sz="2000" u="sng" dirty="0">
                <a:solidFill>
                  <a:schemeClr val="bg1"/>
                </a:solidFill>
              </a:rPr>
              <a:t>Young adolescence</a:t>
            </a:r>
            <a:r>
              <a:rPr lang="en-US" sz="2000" dirty="0">
                <a:solidFill>
                  <a:schemeClr val="bg1"/>
                </a:solidFill>
              </a:rPr>
              <a:t> as sensitive period</a:t>
            </a:r>
            <a:r>
              <a:rPr lang="en-US" sz="1600" dirty="0">
                <a:solidFill>
                  <a:schemeClr val="tx1">
                    <a:lumMod val="50000"/>
                  </a:schemeClr>
                </a:solidFill>
              </a:rPr>
              <a:t> (Santrock, 2007)…</a:t>
            </a:r>
          </a:p>
          <a:p>
            <a:pPr lvl="1">
              <a:buClrTx/>
            </a:pPr>
            <a:r>
              <a:rPr lang="en-US" sz="2000" dirty="0">
                <a:solidFill>
                  <a:schemeClr val="bg1"/>
                </a:solidFill>
              </a:rPr>
              <a:t>…esp. for those minoritized in STEM</a:t>
            </a:r>
            <a:r>
              <a:rPr lang="en-US" sz="2000" dirty="0">
                <a:solidFill>
                  <a:schemeClr val="tx1">
                    <a:lumMod val="50000"/>
                  </a:schemeClr>
                </a:solidFill>
              </a:rPr>
              <a:t> </a:t>
            </a:r>
            <a:r>
              <a:rPr lang="en-US" dirty="0">
                <a:solidFill>
                  <a:schemeClr val="tx1">
                    <a:lumMod val="50000"/>
                  </a:schemeClr>
                </a:solidFill>
              </a:rPr>
              <a:t>(Tytler &amp; Osborne, 2012)</a:t>
            </a:r>
          </a:p>
          <a:p>
            <a:pPr>
              <a:buClrTx/>
            </a:pPr>
            <a:endParaRPr lang="en-US" sz="2000" u="sng" dirty="0">
              <a:solidFill>
                <a:schemeClr val="bg1"/>
              </a:solidFill>
            </a:endParaRPr>
          </a:p>
          <a:p>
            <a:pPr>
              <a:buClrTx/>
            </a:pPr>
            <a:r>
              <a:rPr lang="en-US" sz="2000" u="sng" dirty="0">
                <a:solidFill>
                  <a:schemeClr val="bg1"/>
                </a:solidFill>
              </a:rPr>
              <a:t>User-centered design, </a:t>
            </a:r>
            <a:r>
              <a:rPr lang="en-US" sz="2000" i="1" u="sng" dirty="0">
                <a:solidFill>
                  <a:schemeClr val="bg1"/>
                </a:solidFill>
              </a:rPr>
              <a:t>especially inventing</a:t>
            </a:r>
            <a:r>
              <a:rPr lang="en-US" sz="2000" u="sng" dirty="0">
                <a:solidFill>
                  <a:schemeClr val="bg1"/>
                </a:solidFill>
              </a:rPr>
              <a:t>,</a:t>
            </a:r>
            <a:r>
              <a:rPr lang="en-US" sz="2000" dirty="0">
                <a:solidFill>
                  <a:schemeClr val="bg1"/>
                </a:solidFill>
              </a:rPr>
              <a:t> shows potential out-of-school-time (OST)</a:t>
            </a:r>
            <a:r>
              <a:rPr lang="en-US" sz="1600" dirty="0">
                <a:solidFill>
                  <a:schemeClr val="bg1"/>
                </a:solidFill>
              </a:rPr>
              <a:t>                                                                  </a:t>
            </a:r>
            <a:r>
              <a:rPr lang="en-US" sz="1600" dirty="0">
                <a:solidFill>
                  <a:schemeClr val="tx1">
                    <a:lumMod val="50000"/>
                  </a:schemeClr>
                </a:solidFill>
              </a:rPr>
              <a:t>(Invention Education Research Group, 2019)</a:t>
            </a:r>
            <a:r>
              <a:rPr lang="en-US" sz="1600" dirty="0">
                <a:solidFill>
                  <a:schemeClr val="bg1"/>
                </a:solidFill>
              </a:rPr>
              <a:t>…</a:t>
            </a:r>
          </a:p>
          <a:p>
            <a:pPr lvl="1">
              <a:buClrTx/>
            </a:pPr>
            <a:r>
              <a:rPr lang="en-US" sz="2000" dirty="0">
                <a:solidFill>
                  <a:schemeClr val="bg1"/>
                </a:solidFill>
              </a:rPr>
              <a:t>…but not much evidence in-school-time (IST)</a:t>
            </a:r>
          </a:p>
          <a:p>
            <a:pPr lvl="1">
              <a:buClrTx/>
            </a:pPr>
            <a:endParaRPr lang="en-US" sz="2000" dirty="0">
              <a:solidFill>
                <a:schemeClr val="bg1"/>
              </a:solidFill>
            </a:endParaRPr>
          </a:p>
          <a:p>
            <a:pPr>
              <a:buClrTx/>
            </a:pPr>
            <a:r>
              <a:rPr lang="en-US" sz="2000" u="sng" dirty="0">
                <a:solidFill>
                  <a:schemeClr val="bg1"/>
                </a:solidFill>
              </a:rPr>
              <a:t>Student engagement</a:t>
            </a:r>
            <a:r>
              <a:rPr lang="en-US" sz="2000" dirty="0">
                <a:solidFill>
                  <a:schemeClr val="bg1"/>
                </a:solidFill>
              </a:rPr>
              <a:t> as central…</a:t>
            </a:r>
            <a:r>
              <a:rPr lang="en-US" sz="1600" dirty="0">
                <a:solidFill>
                  <a:schemeClr val="bg1"/>
                </a:solidFill>
              </a:rPr>
              <a:t> </a:t>
            </a:r>
            <a:r>
              <a:rPr lang="en-US" sz="1600" dirty="0">
                <a:solidFill>
                  <a:schemeClr val="tx1">
                    <a:lumMod val="50000"/>
                  </a:schemeClr>
                </a:solidFill>
              </a:rPr>
              <a:t>(Christenson et al., 2012)</a:t>
            </a:r>
          </a:p>
          <a:p>
            <a:pPr lvl="1">
              <a:buClrTx/>
            </a:pPr>
            <a:r>
              <a:rPr lang="en-US" sz="2000" dirty="0">
                <a:solidFill>
                  <a:schemeClr val="bg1"/>
                </a:solidFill>
              </a:rPr>
              <a:t>…yet with “slipperiness”</a:t>
            </a:r>
            <a:r>
              <a:rPr lang="en-US" dirty="0">
                <a:solidFill>
                  <a:schemeClr val="bg1"/>
                </a:solidFill>
              </a:rPr>
              <a:t> </a:t>
            </a:r>
            <a:r>
              <a:rPr lang="en-US" dirty="0">
                <a:solidFill>
                  <a:schemeClr val="tx1">
                    <a:lumMod val="50000"/>
                  </a:schemeClr>
                </a:solidFill>
              </a:rPr>
              <a:t>(Olitsky &amp; Milne, 2012)</a:t>
            </a:r>
          </a:p>
          <a:p>
            <a:pPr lvl="1">
              <a:buClrTx/>
            </a:pPr>
            <a:endParaRPr lang="en-US" dirty="0">
              <a:solidFill>
                <a:schemeClr val="bg1"/>
              </a:solidFill>
            </a:endParaRPr>
          </a:p>
          <a:p>
            <a:pPr>
              <a:buClrTx/>
            </a:pPr>
            <a:r>
              <a:rPr lang="en-US" sz="2000" dirty="0">
                <a:solidFill>
                  <a:schemeClr val="bg1"/>
                </a:solidFill>
              </a:rPr>
              <a:t>So, let’s study </a:t>
            </a:r>
            <a:r>
              <a:rPr lang="en-US" sz="2000" u="sng" dirty="0">
                <a:solidFill>
                  <a:schemeClr val="bg1"/>
                </a:solidFill>
              </a:rPr>
              <a:t>engagement IST </a:t>
            </a:r>
            <a:r>
              <a:rPr lang="en-US" sz="2000" b="1" i="1" u="sng" dirty="0">
                <a:solidFill>
                  <a:schemeClr val="bg1"/>
                </a:solidFill>
              </a:rPr>
              <a:t>and</a:t>
            </a:r>
            <a:r>
              <a:rPr lang="en-US" sz="2000" u="sng" dirty="0">
                <a:solidFill>
                  <a:schemeClr val="bg1"/>
                </a:solidFill>
              </a:rPr>
              <a:t> IST</a:t>
            </a:r>
            <a:r>
              <a:rPr lang="en-US" sz="2000" dirty="0">
                <a:solidFill>
                  <a:schemeClr val="bg1"/>
                </a:solidFill>
              </a:rPr>
              <a:t> to better understand </a:t>
            </a:r>
            <a:r>
              <a:rPr lang="en-US" sz="2000" b="1" dirty="0">
                <a:solidFill>
                  <a:schemeClr val="bg1"/>
                </a:solidFill>
                <a:cs typeface="Calibri" panose="020F0502020204030204" pitchFamily="34" charset="0"/>
              </a:rPr>
              <a:t>educational design</a:t>
            </a:r>
            <a:r>
              <a:rPr lang="en-US" sz="2000" dirty="0">
                <a:solidFill>
                  <a:schemeClr val="bg1"/>
                </a:solidFill>
                <a:cs typeface="Calibri" panose="020F0502020204030204" pitchFamily="34" charset="0"/>
              </a:rPr>
              <a:t>                                                                 for equitable adolescent STEM participation</a:t>
            </a:r>
            <a:endParaRPr lang="en-US" sz="2000" dirty="0">
              <a:solidFill>
                <a:schemeClr val="bg1"/>
              </a:solidFill>
            </a:endParaRP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pic>
        <p:nvPicPr>
          <p:cNvPr id="5" name="Picture 4">
            <a:extLst>
              <a:ext uri="{FF2B5EF4-FFF2-40B4-BE49-F238E27FC236}">
                <a16:creationId xmlns:a16="http://schemas.microsoft.com/office/drawing/2014/main" id="{27779EFD-605B-3BCA-18DA-797BEA9B6700}"/>
              </a:ext>
            </a:extLst>
          </p:cNvPr>
          <p:cNvPicPr>
            <a:picLocks noChangeAspect="1"/>
          </p:cNvPicPr>
          <p:nvPr/>
        </p:nvPicPr>
        <p:blipFill rotWithShape="1">
          <a:blip r:embed="rId3"/>
          <a:srcRect l="8312" r="2098" b="2029"/>
          <a:stretch/>
        </p:blipFill>
        <p:spPr>
          <a:xfrm>
            <a:off x="7948796" y="54592"/>
            <a:ext cx="4155948" cy="3029802"/>
          </a:xfrm>
          <a:prstGeom prst="rect">
            <a:avLst/>
          </a:prstGeom>
        </p:spPr>
      </p:pic>
    </p:spTree>
    <p:extLst>
      <p:ext uri="{BB962C8B-B14F-4D97-AF65-F5344CB8AC3E}">
        <p14:creationId xmlns:p14="http://schemas.microsoft.com/office/powerpoint/2010/main" val="238913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dissolv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dissolv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FF51F0-65BF-B945-9286-140C085D66CF}"/>
              </a:ext>
            </a:extLst>
          </p:cNvPr>
          <p:cNvPicPr>
            <a:picLocks noChangeAspect="1"/>
          </p:cNvPicPr>
          <p:nvPr/>
        </p:nvPicPr>
        <p:blipFill>
          <a:blip r:embed="rId2"/>
          <a:stretch>
            <a:fillRect/>
          </a:stretch>
        </p:blipFill>
        <p:spPr>
          <a:xfrm>
            <a:off x="1765732" y="209934"/>
            <a:ext cx="9051494" cy="6438131"/>
          </a:xfrm>
          <a:prstGeom prst="rect">
            <a:avLst/>
          </a:prstGeom>
        </p:spPr>
      </p:pic>
    </p:spTree>
    <p:extLst>
      <p:ext uri="{BB962C8B-B14F-4D97-AF65-F5344CB8AC3E}">
        <p14:creationId xmlns:p14="http://schemas.microsoft.com/office/powerpoint/2010/main" val="977742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B66EA-4AAC-2624-8B8A-0E127C019A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57" t="16018" r="11211" b="17213"/>
          <a:stretch/>
        </p:blipFill>
        <p:spPr bwMode="auto">
          <a:xfrm>
            <a:off x="1066064" y="116050"/>
            <a:ext cx="10059871" cy="66258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257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673595-813B-D8E7-0A83-9C4D3FF004BD}"/>
              </a:ext>
            </a:extLst>
          </p:cNvPr>
          <p:cNvPicPr>
            <a:picLocks noChangeAspect="1"/>
          </p:cNvPicPr>
          <p:nvPr/>
        </p:nvPicPr>
        <p:blipFill rotWithShape="1">
          <a:blip r:embed="rId2"/>
          <a:srcRect r="13217"/>
          <a:stretch/>
        </p:blipFill>
        <p:spPr>
          <a:xfrm>
            <a:off x="615310" y="113411"/>
            <a:ext cx="10961380" cy="6631178"/>
          </a:xfrm>
          <a:prstGeom prst="rect">
            <a:avLst/>
          </a:prstGeom>
        </p:spPr>
      </p:pic>
    </p:spTree>
    <p:extLst>
      <p:ext uri="{BB962C8B-B14F-4D97-AF65-F5344CB8AC3E}">
        <p14:creationId xmlns:p14="http://schemas.microsoft.com/office/powerpoint/2010/main" val="1653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5B679F-D2F2-0F97-CD3B-9D331B7B18FA}"/>
              </a:ext>
            </a:extLst>
          </p:cNvPr>
          <p:cNvPicPr>
            <a:picLocks noChangeAspect="1"/>
          </p:cNvPicPr>
          <p:nvPr/>
        </p:nvPicPr>
        <p:blipFill>
          <a:blip r:embed="rId2"/>
          <a:stretch>
            <a:fillRect/>
          </a:stretch>
        </p:blipFill>
        <p:spPr>
          <a:xfrm>
            <a:off x="1621047" y="0"/>
            <a:ext cx="8949905" cy="6858000"/>
          </a:xfrm>
          <a:prstGeom prst="rect">
            <a:avLst/>
          </a:prstGeom>
        </p:spPr>
      </p:pic>
    </p:spTree>
    <p:extLst>
      <p:ext uri="{BB962C8B-B14F-4D97-AF65-F5344CB8AC3E}">
        <p14:creationId xmlns:p14="http://schemas.microsoft.com/office/powerpoint/2010/main" val="1317015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66DFDB-9181-7B4E-A8F1-D4E420232F63}"/>
              </a:ext>
            </a:extLst>
          </p:cNvPr>
          <p:cNvPicPr>
            <a:picLocks noChangeAspect="1"/>
          </p:cNvPicPr>
          <p:nvPr/>
        </p:nvPicPr>
        <p:blipFill>
          <a:blip r:embed="rId2"/>
          <a:stretch>
            <a:fillRect/>
          </a:stretch>
        </p:blipFill>
        <p:spPr>
          <a:xfrm>
            <a:off x="3116561" y="646953"/>
            <a:ext cx="5532834" cy="5564093"/>
          </a:xfrm>
          <a:prstGeom prst="rect">
            <a:avLst/>
          </a:prstGeom>
        </p:spPr>
      </p:pic>
    </p:spTree>
    <p:extLst>
      <p:ext uri="{BB962C8B-B14F-4D97-AF65-F5344CB8AC3E}">
        <p14:creationId xmlns:p14="http://schemas.microsoft.com/office/powerpoint/2010/main" val="331796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79882" y="1"/>
            <a:ext cx="11815137" cy="1109272"/>
          </a:xfrm>
        </p:spPr>
        <p:txBody>
          <a:bodyPr/>
          <a:lstStyle/>
          <a:p>
            <a:r>
              <a:rPr lang="en-US" b="1" cap="small" dirty="0">
                <a:solidFill>
                  <a:schemeClr val="bg1"/>
                </a:solidFill>
              </a:rPr>
              <a:t>0.3: Conceptual Framework                                </a:t>
            </a:r>
          </a:p>
        </p:txBody>
      </p:sp>
      <p:sp>
        <p:nvSpPr>
          <p:cNvPr id="13" name="Content Placeholder 10">
            <a:extLst>
              <a:ext uri="{FF2B5EF4-FFF2-40B4-BE49-F238E27FC236}">
                <a16:creationId xmlns:a16="http://schemas.microsoft.com/office/drawing/2014/main" id="{05D50F38-6FD9-6C41-A1CD-0A43C9B30A27}"/>
              </a:ext>
            </a:extLst>
          </p:cNvPr>
          <p:cNvSpPr txBox="1">
            <a:spLocks/>
          </p:cNvSpPr>
          <p:nvPr/>
        </p:nvSpPr>
        <p:spPr>
          <a:xfrm>
            <a:off x="29981" y="1109273"/>
            <a:ext cx="11965038" cy="5748726"/>
          </a:xfrm>
          <a:prstGeom prst="rect">
            <a:avLst/>
          </a:prstGeom>
          <a:ln>
            <a:no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ClrTx/>
              <a:buFont typeface="Arial"/>
              <a:buNone/>
            </a:pPr>
            <a:r>
              <a:rPr lang="en-US" sz="2000" u="sng" dirty="0">
                <a:solidFill>
                  <a:schemeClr val="bg1"/>
                </a:solidFill>
              </a:rPr>
              <a:t>Key concepts</a:t>
            </a:r>
            <a:r>
              <a:rPr lang="en-US" sz="2000" dirty="0">
                <a:solidFill>
                  <a:schemeClr val="bg1"/>
                </a:solidFill>
              </a:rPr>
              <a:t>:</a:t>
            </a:r>
          </a:p>
          <a:p>
            <a:pPr marL="176213" indent="-176213">
              <a:buClrTx/>
            </a:pPr>
            <a:r>
              <a:rPr lang="en-US" sz="2000" dirty="0">
                <a:solidFill>
                  <a:schemeClr val="bg1"/>
                </a:solidFill>
              </a:rPr>
              <a:t>student engagement (</a:t>
            </a:r>
            <a:r>
              <a:rPr lang="en-US" sz="2000" dirty="0" err="1">
                <a:solidFill>
                  <a:schemeClr val="bg1"/>
                </a:solidFill>
              </a:rPr>
              <a:t>abc|s</a:t>
            </a:r>
            <a:r>
              <a:rPr lang="en-US" sz="2000" dirty="0">
                <a:solidFill>
                  <a:schemeClr val="bg1"/>
                </a:solidFill>
              </a:rPr>
              <a:t>)…</a:t>
            </a:r>
          </a:p>
          <a:p>
            <a:pPr marL="409575" lvl="1" indent="-177800">
              <a:buClrTx/>
            </a:pPr>
            <a:r>
              <a:rPr lang="en-US" sz="2000" dirty="0">
                <a:solidFill>
                  <a:schemeClr val="bg1"/>
                </a:solidFill>
              </a:rPr>
              <a:t>…in practices of sci./</a:t>
            </a:r>
            <a:r>
              <a:rPr lang="en-US" sz="2000" dirty="0" err="1">
                <a:solidFill>
                  <a:schemeClr val="bg1"/>
                </a:solidFill>
              </a:rPr>
              <a:t>eng.</a:t>
            </a:r>
            <a:endParaRPr lang="en-US" sz="2000" dirty="0">
              <a:solidFill>
                <a:schemeClr val="bg1"/>
              </a:solidFill>
            </a:endParaRPr>
          </a:p>
          <a:p>
            <a:pPr marL="409575" lvl="1" indent="-177800">
              <a:buClrTx/>
            </a:pPr>
            <a:endParaRPr lang="en-US" sz="2000" dirty="0">
              <a:solidFill>
                <a:schemeClr val="bg1"/>
              </a:solidFill>
            </a:endParaRPr>
          </a:p>
          <a:p>
            <a:pPr marL="0" indent="-225425">
              <a:buClrTx/>
            </a:pPr>
            <a:r>
              <a:rPr lang="en-US" sz="2000" dirty="0">
                <a:solidFill>
                  <a:schemeClr val="bg1"/>
                </a:solidFill>
              </a:rPr>
              <a:t>self-efficacy theory </a:t>
            </a:r>
          </a:p>
          <a:p>
            <a:pPr marL="0" indent="-225425">
              <a:buClrTx/>
            </a:pPr>
            <a:endParaRPr lang="en-US" sz="2000" dirty="0">
              <a:solidFill>
                <a:schemeClr val="bg1"/>
              </a:solidFill>
            </a:endParaRPr>
          </a:p>
          <a:p>
            <a:pPr marL="0" indent="-225425">
              <a:buClrTx/>
            </a:pPr>
            <a:r>
              <a:rPr lang="en-US" sz="2000" dirty="0">
                <a:solidFill>
                  <a:schemeClr val="bg1"/>
                </a:solidFill>
              </a:rPr>
              <a:t>educational design: </a:t>
            </a:r>
          </a:p>
          <a:p>
            <a:pPr marL="457200" lvl="1" indent="-225425">
              <a:buClrTx/>
            </a:pPr>
            <a:r>
              <a:rPr lang="en-US" sz="2000" dirty="0">
                <a:solidFill>
                  <a:schemeClr val="bg1"/>
                </a:solidFill>
              </a:rPr>
              <a:t>Social Infrastructure Framework</a:t>
            </a:r>
          </a:p>
          <a:p>
            <a:pPr marL="457200" lvl="1" indent="-225425">
              <a:buClrTx/>
            </a:pPr>
            <a:r>
              <a:rPr lang="en-US" sz="2000" dirty="0">
                <a:solidFill>
                  <a:schemeClr val="bg1"/>
                </a:solidFill>
              </a:rPr>
              <a:t>Types of Team Members</a:t>
            </a:r>
          </a:p>
          <a:p>
            <a:pPr marL="0" indent="0">
              <a:buClrTx/>
              <a:buFont typeface="Arial"/>
              <a:buNone/>
            </a:pPr>
            <a:endParaRPr lang="en-US" sz="2000" dirty="0"/>
          </a:p>
          <a:p>
            <a:pPr marL="0" indent="0">
              <a:buClrTx/>
              <a:buNone/>
            </a:pPr>
            <a:r>
              <a:rPr lang="en-US" sz="1600" dirty="0">
                <a:solidFill>
                  <a:schemeClr val="tx1">
                    <a:lumMod val="50000"/>
                  </a:schemeClr>
                </a:solidFill>
              </a:rPr>
              <a:t>Fredricks et al. (2004, 2016); Christenson et al. (2012)</a:t>
            </a:r>
          </a:p>
          <a:p>
            <a:pPr marL="0" indent="0">
              <a:buClrTx/>
              <a:buNone/>
            </a:pPr>
            <a:r>
              <a:rPr lang="en-US" sz="1600" dirty="0">
                <a:solidFill>
                  <a:schemeClr val="tx1">
                    <a:lumMod val="50000"/>
                  </a:schemeClr>
                </a:solidFill>
              </a:rPr>
              <a:t>     NRC (2012); NGSS Lead States (2013); Rodriguez (2015); Norman (2005, 2013, 2020)</a:t>
            </a:r>
          </a:p>
          <a:p>
            <a:pPr marL="0" indent="0">
              <a:buClrTx/>
              <a:buNone/>
            </a:pPr>
            <a:r>
              <a:rPr lang="en-US" sz="1600" dirty="0">
                <a:solidFill>
                  <a:schemeClr val="tx1">
                    <a:lumMod val="50000"/>
                  </a:schemeClr>
                </a:solidFill>
              </a:rPr>
              <a:t>Bandura (1977, 1993, 2006); Schunk &amp; DiBenedetto (2016); Schunk &amp; Mullen (2012)</a:t>
            </a:r>
          </a:p>
          <a:p>
            <a:pPr marL="0" indent="0">
              <a:buClrTx/>
              <a:buNone/>
            </a:pPr>
            <a:r>
              <a:rPr lang="en-US" sz="1600" dirty="0">
                <a:solidFill>
                  <a:schemeClr val="tx1">
                    <a:lumMod val="50000"/>
                  </a:schemeClr>
                </a:solidFill>
              </a:rPr>
              <a:t>Bielaczyc (2006, 2013); Massachusetts Institute of Technology (2016)</a:t>
            </a:r>
          </a:p>
        </p:txBody>
      </p:sp>
      <p:pic>
        <p:nvPicPr>
          <p:cNvPr id="5" name="Picture 4">
            <a:extLst>
              <a:ext uri="{FF2B5EF4-FFF2-40B4-BE49-F238E27FC236}">
                <a16:creationId xmlns:a16="http://schemas.microsoft.com/office/drawing/2014/main" id="{D8DCA6A8-DBAF-1BF2-3501-7B2E037352A4}"/>
              </a:ext>
            </a:extLst>
          </p:cNvPr>
          <p:cNvPicPr>
            <a:picLocks noChangeAspect="1"/>
          </p:cNvPicPr>
          <p:nvPr/>
        </p:nvPicPr>
        <p:blipFill>
          <a:blip r:embed="rId2"/>
          <a:stretch>
            <a:fillRect/>
          </a:stretch>
        </p:blipFill>
        <p:spPr>
          <a:xfrm>
            <a:off x="3868383" y="1013544"/>
            <a:ext cx="8143508" cy="4172605"/>
          </a:xfrm>
          <a:prstGeom prst="rect">
            <a:avLst/>
          </a:prstGeom>
        </p:spPr>
      </p:pic>
    </p:spTree>
    <p:extLst>
      <p:ext uri="{BB962C8B-B14F-4D97-AF65-F5344CB8AC3E}">
        <p14:creationId xmlns:p14="http://schemas.microsoft.com/office/powerpoint/2010/main" val="30492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ssolv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dissolve">
                                      <p:cBhvr>
                                        <p:cTn id="17" dur="500"/>
                                        <p:tgtEl>
                                          <p:spTgt spid="13">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dissolve">
                                      <p:cBhvr>
                                        <p:cTn id="20" dur="500"/>
                                        <p:tgtEl>
                                          <p:spTgt spid="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Effect transition="in" filter="dissolve">
                                      <p:cBhvr>
                                        <p:cTn id="25" dur="500"/>
                                        <p:tgtEl>
                                          <p:spTgt spid="1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3">
                                            <p:txEl>
                                              <p:pRg st="6" end="6"/>
                                            </p:txEl>
                                          </p:spTgt>
                                        </p:tgtEl>
                                        <p:attrNameLst>
                                          <p:attrName>style.visibility</p:attrName>
                                        </p:attrNameLst>
                                      </p:cBhvr>
                                      <p:to>
                                        <p:strVal val="visible"/>
                                      </p:to>
                                    </p:set>
                                    <p:animEffect transition="in" filter="dissolve">
                                      <p:cBhvr>
                                        <p:cTn id="30" dur="500"/>
                                        <p:tgtEl>
                                          <p:spTgt spid="13">
                                            <p:txEl>
                                              <p:pRg st="6" end="6"/>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3">
                                            <p:txEl>
                                              <p:pRg st="7" end="7"/>
                                            </p:txEl>
                                          </p:spTgt>
                                        </p:tgtEl>
                                        <p:attrNameLst>
                                          <p:attrName>style.visibility</p:attrName>
                                        </p:attrNameLst>
                                      </p:cBhvr>
                                      <p:to>
                                        <p:strVal val="visible"/>
                                      </p:to>
                                    </p:set>
                                    <p:animEffect transition="in" filter="dissolve">
                                      <p:cBhvr>
                                        <p:cTn id="33" dur="500"/>
                                        <p:tgtEl>
                                          <p:spTgt spid="13">
                                            <p:txEl>
                                              <p:pRg st="7" end="7"/>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3">
                                            <p:txEl>
                                              <p:pRg st="8" end="8"/>
                                            </p:txEl>
                                          </p:spTgt>
                                        </p:tgtEl>
                                        <p:attrNameLst>
                                          <p:attrName>style.visibility</p:attrName>
                                        </p:attrNameLst>
                                      </p:cBhvr>
                                      <p:to>
                                        <p:strVal val="visible"/>
                                      </p:to>
                                    </p:set>
                                    <p:animEffect transition="in" filter="dissolve">
                                      <p:cBhvr>
                                        <p:cTn id="36" dur="500"/>
                                        <p:tgtEl>
                                          <p:spTgt spid="1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3">
                                            <p:txEl>
                                              <p:pRg st="10" end="10"/>
                                            </p:txEl>
                                          </p:spTgt>
                                        </p:tgtEl>
                                        <p:attrNameLst>
                                          <p:attrName>style.visibility</p:attrName>
                                        </p:attrNameLst>
                                      </p:cBhvr>
                                      <p:to>
                                        <p:strVal val="visible"/>
                                      </p:to>
                                    </p:set>
                                    <p:animEffect transition="in" filter="dissolve">
                                      <p:cBhvr>
                                        <p:cTn id="41" dur="500"/>
                                        <p:tgtEl>
                                          <p:spTgt spid="13">
                                            <p:txEl>
                                              <p:pRg st="10" end="10"/>
                                            </p:txEl>
                                          </p:spTgt>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3">
                                            <p:txEl>
                                              <p:pRg st="11" end="11"/>
                                            </p:txEl>
                                          </p:spTgt>
                                        </p:tgtEl>
                                        <p:attrNameLst>
                                          <p:attrName>style.visibility</p:attrName>
                                        </p:attrNameLst>
                                      </p:cBhvr>
                                      <p:to>
                                        <p:strVal val="visible"/>
                                      </p:to>
                                    </p:set>
                                    <p:animEffect transition="in" filter="dissolve">
                                      <p:cBhvr>
                                        <p:cTn id="44" dur="500"/>
                                        <p:tgtEl>
                                          <p:spTgt spid="13">
                                            <p:txEl>
                                              <p:pRg st="11" end="11"/>
                                            </p:tx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3">
                                            <p:txEl>
                                              <p:pRg st="12" end="12"/>
                                            </p:txEl>
                                          </p:spTgt>
                                        </p:tgtEl>
                                        <p:attrNameLst>
                                          <p:attrName>style.visibility</p:attrName>
                                        </p:attrNameLst>
                                      </p:cBhvr>
                                      <p:to>
                                        <p:strVal val="visible"/>
                                      </p:to>
                                    </p:set>
                                    <p:animEffect transition="in" filter="dissolve">
                                      <p:cBhvr>
                                        <p:cTn id="47" dur="500"/>
                                        <p:tgtEl>
                                          <p:spTgt spid="13">
                                            <p:txEl>
                                              <p:pRg st="12" end="12"/>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3">
                                            <p:txEl>
                                              <p:pRg st="13" end="13"/>
                                            </p:txEl>
                                          </p:spTgt>
                                        </p:tgtEl>
                                        <p:attrNameLst>
                                          <p:attrName>style.visibility</p:attrName>
                                        </p:attrNameLst>
                                      </p:cBhvr>
                                      <p:to>
                                        <p:strVal val="visible"/>
                                      </p:to>
                                    </p:set>
                                    <p:animEffect transition="in" filter="dissolve">
                                      <p:cBhvr>
                                        <p:cTn id="50" dur="500"/>
                                        <p:tgtEl>
                                          <p:spTgt spid="1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40460" y="122374"/>
            <a:ext cx="9652897" cy="626373"/>
          </a:xfrm>
        </p:spPr>
        <p:txBody>
          <a:bodyPr>
            <a:normAutofit fontScale="90000"/>
          </a:bodyPr>
          <a:lstStyle/>
          <a:p>
            <a:r>
              <a:rPr lang="en-US" b="1" cap="small" dirty="0">
                <a:solidFill>
                  <a:schemeClr val="bg1"/>
                </a:solidFill>
              </a:rPr>
              <a:t>0.4: Research Questions for the Entire Dissertation</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pic>
        <p:nvPicPr>
          <p:cNvPr id="9" name="Picture 8">
            <a:extLst>
              <a:ext uri="{FF2B5EF4-FFF2-40B4-BE49-F238E27FC236}">
                <a16:creationId xmlns:a16="http://schemas.microsoft.com/office/drawing/2014/main" id="{B8771A1A-DD5E-3145-930E-54499E63EA64}"/>
              </a:ext>
            </a:extLst>
          </p:cNvPr>
          <p:cNvPicPr>
            <a:picLocks noChangeAspect="1"/>
          </p:cNvPicPr>
          <p:nvPr/>
        </p:nvPicPr>
        <p:blipFill rotWithShape="1">
          <a:blip r:embed="rId2"/>
          <a:srcRect l="17603" t="24083" r="17365" b="26458"/>
          <a:stretch/>
        </p:blipFill>
        <p:spPr>
          <a:xfrm>
            <a:off x="11447753" y="91615"/>
            <a:ext cx="633767" cy="626374"/>
          </a:xfrm>
          <a:prstGeom prst="rect">
            <a:avLst/>
          </a:prstGeom>
        </p:spPr>
      </p:pic>
      <p:graphicFrame>
        <p:nvGraphicFramePr>
          <p:cNvPr id="8" name="Table 7">
            <a:extLst>
              <a:ext uri="{FF2B5EF4-FFF2-40B4-BE49-F238E27FC236}">
                <a16:creationId xmlns:a16="http://schemas.microsoft.com/office/drawing/2014/main" id="{80417B0E-1F90-1F63-0543-B803396DF2C0}"/>
              </a:ext>
            </a:extLst>
          </p:cNvPr>
          <p:cNvGraphicFramePr>
            <a:graphicFrameLocks noGrp="1"/>
          </p:cNvGraphicFramePr>
          <p:nvPr>
            <p:extLst>
              <p:ext uri="{D42A27DB-BD31-4B8C-83A1-F6EECF244321}">
                <p14:modId xmlns:p14="http://schemas.microsoft.com/office/powerpoint/2010/main" val="2028900161"/>
              </p:ext>
            </p:extLst>
          </p:nvPr>
        </p:nvGraphicFramePr>
        <p:xfrm>
          <a:off x="170039" y="1331302"/>
          <a:ext cx="11911481" cy="5277797"/>
        </p:xfrm>
        <a:graphic>
          <a:graphicData uri="http://schemas.openxmlformats.org/drawingml/2006/table">
            <a:tbl>
              <a:tblPr firstRow="1" firstCol="1" bandRow="1">
                <a:tableStyleId>{5C22544A-7EE6-4342-B048-85BDC9FD1C3A}</a:tableStyleId>
              </a:tblPr>
              <a:tblGrid>
                <a:gridCol w="966343">
                  <a:extLst>
                    <a:ext uri="{9D8B030D-6E8A-4147-A177-3AD203B41FA5}">
                      <a16:colId xmlns:a16="http://schemas.microsoft.com/office/drawing/2014/main" val="4199105484"/>
                    </a:ext>
                  </a:extLst>
                </a:gridCol>
                <a:gridCol w="10945138">
                  <a:extLst>
                    <a:ext uri="{9D8B030D-6E8A-4147-A177-3AD203B41FA5}">
                      <a16:colId xmlns:a16="http://schemas.microsoft.com/office/drawing/2014/main" val="1388223087"/>
                    </a:ext>
                  </a:extLst>
                </a:gridCol>
              </a:tblGrid>
              <a:tr h="1142075">
                <a:tc>
                  <a:txBody>
                    <a:bodyPr/>
                    <a:lstStyle/>
                    <a:p>
                      <a:pPr marL="0" marR="0" algn="ctr">
                        <a:lnSpc>
                          <a:spcPct val="100000"/>
                        </a:lnSpc>
                        <a:spcBef>
                          <a:spcPts val="0"/>
                        </a:spcBef>
                        <a:spcAft>
                          <a:spcPts val="0"/>
                        </a:spcAft>
                      </a:pPr>
                      <a:r>
                        <a:rPr lang="en-US" sz="2000" dirty="0">
                          <a:effectLst/>
                        </a:rPr>
                        <a:t>Overall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r>
                        <a:rPr lang="en-US" sz="2400" b="0" dirty="0">
                          <a:effectLst/>
                        </a:rPr>
                        <a:t>What are some</a:t>
                      </a:r>
                      <a:r>
                        <a:rPr lang="en-US" sz="2400" dirty="0">
                          <a:effectLst/>
                        </a:rPr>
                        <a:t> educational design considerations</a:t>
                      </a:r>
                      <a:r>
                        <a:rPr lang="en-US" sz="2400" b="0" dirty="0">
                          <a:effectLst/>
                        </a:rPr>
                        <a:t> for promoting</a:t>
                      </a:r>
                      <a:r>
                        <a:rPr lang="en-US" sz="2400" dirty="0">
                          <a:effectLst/>
                        </a:rPr>
                        <a:t> student engagement, </a:t>
                      </a:r>
                    </a:p>
                    <a:p>
                      <a:pPr marL="457200" marR="0" indent="-457200">
                        <a:lnSpc>
                          <a:spcPct val="100000"/>
                        </a:lnSpc>
                        <a:spcBef>
                          <a:spcPts val="0"/>
                        </a:spcBef>
                        <a:spcAft>
                          <a:spcPts val="0"/>
                        </a:spcAft>
                      </a:pPr>
                      <a:r>
                        <a:rPr lang="en-US" sz="2400" b="0" dirty="0">
                          <a:effectLst/>
                        </a:rPr>
                        <a:t>     alongside development of </a:t>
                      </a:r>
                      <a:r>
                        <a:rPr lang="en-US" sz="2400" dirty="0">
                          <a:effectLst/>
                        </a:rPr>
                        <a:t>self-efficacy</a:t>
                      </a:r>
                      <a:r>
                        <a:rPr lang="en-US" sz="2400" b="0" dirty="0">
                          <a:effectLst/>
                        </a:rPr>
                        <a:t>, with young adolescents </a:t>
                      </a:r>
                    </a:p>
                    <a:p>
                      <a:pPr marL="457200" marR="0" indent="-457200">
                        <a:lnSpc>
                          <a:spcPct val="100000"/>
                        </a:lnSpc>
                        <a:spcBef>
                          <a:spcPts val="0"/>
                        </a:spcBef>
                        <a:spcAft>
                          <a:spcPts val="0"/>
                        </a:spcAft>
                      </a:pPr>
                      <a:r>
                        <a:rPr lang="en-US" sz="2400" b="0" dirty="0">
                          <a:effectLst/>
                        </a:rPr>
                        <a:t>     in practices of </a:t>
                      </a:r>
                      <a:r>
                        <a:rPr lang="en-US" sz="2400" dirty="0">
                          <a:effectLst/>
                        </a:rPr>
                        <a:t>science and user-centered engineering?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4071366803"/>
                  </a:ext>
                </a:extLst>
              </a:tr>
              <a:tr h="1288644">
                <a:tc>
                  <a:txBody>
                    <a:bodyPr/>
                    <a:lstStyle/>
                    <a:p>
                      <a:pPr marL="0" marR="0" algn="ctr">
                        <a:lnSpc>
                          <a:spcPct val="100000"/>
                        </a:lnSpc>
                        <a:spcBef>
                          <a:spcPts val="0"/>
                        </a:spcBef>
                        <a:spcAft>
                          <a:spcPts val="0"/>
                        </a:spcAft>
                      </a:pPr>
                      <a:r>
                        <a:rPr lang="en-US" sz="2000" dirty="0">
                          <a:effectLst/>
                        </a:rPr>
                        <a:t>Paper 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endParaRPr lang="en-US" sz="2000" dirty="0">
                        <a:effectLst/>
                        <a:latin typeface="+mn-lt"/>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2820183124"/>
                  </a:ext>
                </a:extLst>
              </a:tr>
              <a:tr h="1329993">
                <a:tc>
                  <a:txBody>
                    <a:bodyPr/>
                    <a:lstStyle/>
                    <a:p>
                      <a:pPr marL="0" marR="0" algn="ctr">
                        <a:lnSpc>
                          <a:spcPct val="100000"/>
                        </a:lnSpc>
                        <a:spcBef>
                          <a:spcPts val="0"/>
                        </a:spcBef>
                        <a:spcAft>
                          <a:spcPts val="0"/>
                        </a:spcAft>
                      </a:pPr>
                      <a:r>
                        <a:rPr lang="en-US" sz="2000" dirty="0">
                          <a:effectLst/>
                        </a:rPr>
                        <a:t>Paper 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4157511957"/>
                  </a:ext>
                </a:extLst>
              </a:tr>
              <a:tr h="1517085">
                <a:tc>
                  <a:txBody>
                    <a:bodyPr/>
                    <a:lstStyle/>
                    <a:p>
                      <a:pPr marL="0" marR="0" algn="ctr">
                        <a:lnSpc>
                          <a:spcPct val="100000"/>
                        </a:lnSpc>
                        <a:spcBef>
                          <a:spcPts val="0"/>
                        </a:spcBef>
                        <a:spcAft>
                          <a:spcPts val="0"/>
                        </a:spcAft>
                      </a:pPr>
                      <a:r>
                        <a:rPr lang="en-US" sz="2000" dirty="0">
                          <a:effectLst/>
                        </a:rPr>
                        <a:t>Paper 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1057449100"/>
                  </a:ext>
                </a:extLst>
              </a:tr>
            </a:tbl>
          </a:graphicData>
        </a:graphic>
      </p:graphicFrame>
    </p:spTree>
    <p:extLst>
      <p:ext uri="{BB962C8B-B14F-4D97-AF65-F5344CB8AC3E}">
        <p14:creationId xmlns:p14="http://schemas.microsoft.com/office/powerpoint/2010/main" val="1693342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40460" y="122374"/>
            <a:ext cx="9652897" cy="626373"/>
          </a:xfrm>
        </p:spPr>
        <p:txBody>
          <a:bodyPr>
            <a:normAutofit fontScale="90000"/>
          </a:bodyPr>
          <a:lstStyle/>
          <a:p>
            <a:r>
              <a:rPr lang="en-US" b="1" cap="small" dirty="0">
                <a:solidFill>
                  <a:schemeClr val="bg1"/>
                </a:solidFill>
              </a:rPr>
              <a:t>0.4: Research Questions for the Entire Dissertation</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pic>
        <p:nvPicPr>
          <p:cNvPr id="9" name="Picture 8">
            <a:extLst>
              <a:ext uri="{FF2B5EF4-FFF2-40B4-BE49-F238E27FC236}">
                <a16:creationId xmlns:a16="http://schemas.microsoft.com/office/drawing/2014/main" id="{B8771A1A-DD5E-3145-930E-54499E63EA64}"/>
              </a:ext>
            </a:extLst>
          </p:cNvPr>
          <p:cNvPicPr>
            <a:picLocks noChangeAspect="1"/>
          </p:cNvPicPr>
          <p:nvPr/>
        </p:nvPicPr>
        <p:blipFill rotWithShape="1">
          <a:blip r:embed="rId2"/>
          <a:srcRect l="17603" t="24083" r="17365" b="26458"/>
          <a:stretch/>
        </p:blipFill>
        <p:spPr>
          <a:xfrm>
            <a:off x="11447753" y="91615"/>
            <a:ext cx="633767" cy="626374"/>
          </a:xfrm>
          <a:prstGeom prst="rect">
            <a:avLst/>
          </a:prstGeom>
        </p:spPr>
      </p:pic>
      <p:graphicFrame>
        <p:nvGraphicFramePr>
          <p:cNvPr id="8" name="Table 7">
            <a:extLst>
              <a:ext uri="{FF2B5EF4-FFF2-40B4-BE49-F238E27FC236}">
                <a16:creationId xmlns:a16="http://schemas.microsoft.com/office/drawing/2014/main" id="{80417B0E-1F90-1F63-0543-B803396DF2C0}"/>
              </a:ext>
            </a:extLst>
          </p:cNvPr>
          <p:cNvGraphicFramePr>
            <a:graphicFrameLocks noGrp="1"/>
          </p:cNvGraphicFramePr>
          <p:nvPr>
            <p:extLst>
              <p:ext uri="{D42A27DB-BD31-4B8C-83A1-F6EECF244321}">
                <p14:modId xmlns:p14="http://schemas.microsoft.com/office/powerpoint/2010/main" val="3349672265"/>
              </p:ext>
            </p:extLst>
          </p:nvPr>
        </p:nvGraphicFramePr>
        <p:xfrm>
          <a:off x="170039" y="1331302"/>
          <a:ext cx="11911481" cy="5277797"/>
        </p:xfrm>
        <a:graphic>
          <a:graphicData uri="http://schemas.openxmlformats.org/drawingml/2006/table">
            <a:tbl>
              <a:tblPr firstRow="1" firstCol="1" bandRow="1">
                <a:tableStyleId>{5C22544A-7EE6-4342-B048-85BDC9FD1C3A}</a:tableStyleId>
              </a:tblPr>
              <a:tblGrid>
                <a:gridCol w="966343">
                  <a:extLst>
                    <a:ext uri="{9D8B030D-6E8A-4147-A177-3AD203B41FA5}">
                      <a16:colId xmlns:a16="http://schemas.microsoft.com/office/drawing/2014/main" val="4199105484"/>
                    </a:ext>
                  </a:extLst>
                </a:gridCol>
                <a:gridCol w="10945138">
                  <a:extLst>
                    <a:ext uri="{9D8B030D-6E8A-4147-A177-3AD203B41FA5}">
                      <a16:colId xmlns:a16="http://schemas.microsoft.com/office/drawing/2014/main" val="1388223087"/>
                    </a:ext>
                  </a:extLst>
                </a:gridCol>
              </a:tblGrid>
              <a:tr h="1142075">
                <a:tc>
                  <a:txBody>
                    <a:bodyPr/>
                    <a:lstStyle/>
                    <a:p>
                      <a:pPr marL="0" marR="0" algn="ctr">
                        <a:lnSpc>
                          <a:spcPct val="100000"/>
                        </a:lnSpc>
                        <a:spcBef>
                          <a:spcPts val="0"/>
                        </a:spcBef>
                        <a:spcAft>
                          <a:spcPts val="0"/>
                        </a:spcAft>
                      </a:pPr>
                      <a:r>
                        <a:rPr lang="en-US" sz="2000" dirty="0">
                          <a:effectLst/>
                        </a:rPr>
                        <a:t>Overall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r>
                        <a:rPr lang="en-US" sz="2400" b="0" dirty="0">
                          <a:effectLst/>
                        </a:rPr>
                        <a:t>What are some</a:t>
                      </a:r>
                      <a:r>
                        <a:rPr lang="en-US" sz="2400" dirty="0">
                          <a:effectLst/>
                        </a:rPr>
                        <a:t> educational design considerations</a:t>
                      </a:r>
                      <a:r>
                        <a:rPr lang="en-US" sz="2400" b="0" dirty="0">
                          <a:effectLst/>
                        </a:rPr>
                        <a:t> for promoting</a:t>
                      </a:r>
                      <a:r>
                        <a:rPr lang="en-US" sz="2400" dirty="0">
                          <a:effectLst/>
                        </a:rPr>
                        <a:t> student engagement, </a:t>
                      </a:r>
                    </a:p>
                    <a:p>
                      <a:pPr marL="457200" marR="0" indent="-457200">
                        <a:lnSpc>
                          <a:spcPct val="100000"/>
                        </a:lnSpc>
                        <a:spcBef>
                          <a:spcPts val="0"/>
                        </a:spcBef>
                        <a:spcAft>
                          <a:spcPts val="0"/>
                        </a:spcAft>
                      </a:pPr>
                      <a:r>
                        <a:rPr lang="en-US" sz="2400" b="0" dirty="0">
                          <a:effectLst/>
                        </a:rPr>
                        <a:t>     alongside development of </a:t>
                      </a:r>
                      <a:r>
                        <a:rPr lang="en-US" sz="2400" dirty="0">
                          <a:effectLst/>
                        </a:rPr>
                        <a:t>self-efficacy</a:t>
                      </a:r>
                      <a:r>
                        <a:rPr lang="en-US" sz="2400" b="0" dirty="0">
                          <a:effectLst/>
                        </a:rPr>
                        <a:t>, with young adolescents </a:t>
                      </a:r>
                    </a:p>
                    <a:p>
                      <a:pPr marL="457200" marR="0" indent="-457200">
                        <a:lnSpc>
                          <a:spcPct val="100000"/>
                        </a:lnSpc>
                        <a:spcBef>
                          <a:spcPts val="0"/>
                        </a:spcBef>
                        <a:spcAft>
                          <a:spcPts val="0"/>
                        </a:spcAft>
                      </a:pPr>
                      <a:r>
                        <a:rPr lang="en-US" sz="2400" b="0" dirty="0">
                          <a:effectLst/>
                        </a:rPr>
                        <a:t>     in practices of </a:t>
                      </a:r>
                      <a:r>
                        <a:rPr lang="en-US" sz="2400" dirty="0">
                          <a:effectLst/>
                        </a:rPr>
                        <a:t>science and user-centered engineering?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4071366803"/>
                  </a:ext>
                </a:extLst>
              </a:tr>
              <a:tr h="1288644">
                <a:tc>
                  <a:txBody>
                    <a:bodyPr/>
                    <a:lstStyle/>
                    <a:p>
                      <a:pPr marL="0" marR="0" algn="ctr">
                        <a:lnSpc>
                          <a:spcPct val="100000"/>
                        </a:lnSpc>
                        <a:spcBef>
                          <a:spcPts val="0"/>
                        </a:spcBef>
                        <a:spcAft>
                          <a:spcPts val="0"/>
                        </a:spcAft>
                      </a:pPr>
                      <a:r>
                        <a:rPr lang="en-US" sz="2000" dirty="0">
                          <a:effectLst/>
                        </a:rPr>
                        <a:t>Paper 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r>
                        <a:rPr lang="en-US" sz="2000" u="sng" dirty="0">
                          <a:effectLst/>
                          <a:latin typeface="+mn-lt"/>
                        </a:rPr>
                        <a:t>Q1.1</a:t>
                      </a:r>
                      <a:r>
                        <a:rPr lang="en-US" sz="2000" u="none" dirty="0">
                          <a:effectLst/>
                          <a:latin typeface="+mn-lt"/>
                        </a:rPr>
                        <a:t>: engagement (descriptive)</a:t>
                      </a:r>
                    </a:p>
                    <a:p>
                      <a:pPr marL="457200" marR="0" indent="-457200">
                        <a:lnSpc>
                          <a:spcPct val="100000"/>
                        </a:lnSpc>
                        <a:spcBef>
                          <a:spcPts val="0"/>
                        </a:spcBef>
                        <a:spcAft>
                          <a:spcPts val="0"/>
                        </a:spcAft>
                      </a:pPr>
                      <a:r>
                        <a:rPr lang="en-US" sz="2000" u="sng" dirty="0">
                          <a:effectLst/>
                          <a:latin typeface="+mn-lt"/>
                          <a:ea typeface="Times New Roman" panose="02020603050405020304" pitchFamily="18" charset="0"/>
                          <a:cs typeface="Times New Roman" panose="02020603050405020304" pitchFamily="18" charset="0"/>
                        </a:rPr>
                        <a:t>Q1.2</a:t>
                      </a:r>
                      <a:r>
                        <a:rPr lang="en-US" sz="2000" u="none" dirty="0">
                          <a:effectLst/>
                          <a:latin typeface="+mn-lt"/>
                          <a:ea typeface="Times New Roman" panose="02020603050405020304" pitchFamily="18" charset="0"/>
                          <a:cs typeface="Times New Roman" panose="02020603050405020304" pitchFamily="18" charset="0"/>
                        </a:rPr>
                        <a:t>: engagement &lt;-&gt; self-efficacy</a:t>
                      </a:r>
                    </a:p>
                    <a:p>
                      <a:pPr marL="457200" marR="0" indent="-457200">
                        <a:lnSpc>
                          <a:spcPct val="100000"/>
                        </a:lnSpc>
                        <a:spcBef>
                          <a:spcPts val="0"/>
                        </a:spcBef>
                        <a:spcAft>
                          <a:spcPts val="0"/>
                        </a:spcAft>
                      </a:pPr>
                      <a:r>
                        <a:rPr lang="en-US" sz="2000" u="sng" dirty="0">
                          <a:effectLst/>
                          <a:latin typeface="+mn-lt"/>
                          <a:ea typeface="Times New Roman" panose="02020603050405020304" pitchFamily="18" charset="0"/>
                          <a:cs typeface="Times New Roman" panose="02020603050405020304" pitchFamily="18" charset="0"/>
                        </a:rPr>
                        <a:t>Q1.3</a:t>
                      </a:r>
                      <a:r>
                        <a:rPr lang="en-US" sz="2000" u="none" dirty="0">
                          <a:effectLst/>
                          <a:latin typeface="+mn-lt"/>
                          <a:ea typeface="Times New Roman" panose="02020603050405020304" pitchFamily="18" charset="0"/>
                          <a:cs typeface="Times New Roman" panose="02020603050405020304" pitchFamily="18" charset="0"/>
                        </a:rPr>
                        <a:t>: engagement &lt;-&gt; educational design</a:t>
                      </a:r>
                      <a:endParaRPr lang="en-US" sz="2000" dirty="0">
                        <a:effectLst/>
                        <a:latin typeface="+mn-lt"/>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2820183124"/>
                  </a:ext>
                </a:extLst>
              </a:tr>
              <a:tr h="1329993">
                <a:tc>
                  <a:txBody>
                    <a:bodyPr/>
                    <a:lstStyle/>
                    <a:p>
                      <a:pPr marL="0" marR="0" algn="ctr">
                        <a:lnSpc>
                          <a:spcPct val="100000"/>
                        </a:lnSpc>
                        <a:spcBef>
                          <a:spcPts val="0"/>
                        </a:spcBef>
                        <a:spcAft>
                          <a:spcPts val="0"/>
                        </a:spcAft>
                      </a:pPr>
                      <a:r>
                        <a:rPr lang="en-US" sz="2000" dirty="0">
                          <a:effectLst/>
                        </a:rPr>
                        <a:t>Paper 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4157511957"/>
                  </a:ext>
                </a:extLst>
              </a:tr>
              <a:tr h="1517085">
                <a:tc>
                  <a:txBody>
                    <a:bodyPr/>
                    <a:lstStyle/>
                    <a:p>
                      <a:pPr marL="0" marR="0" algn="ctr">
                        <a:lnSpc>
                          <a:spcPct val="100000"/>
                        </a:lnSpc>
                        <a:spcBef>
                          <a:spcPts val="0"/>
                        </a:spcBef>
                        <a:spcAft>
                          <a:spcPts val="0"/>
                        </a:spcAft>
                      </a:pPr>
                      <a:r>
                        <a:rPr lang="en-US" sz="2000" dirty="0">
                          <a:effectLst/>
                        </a:rPr>
                        <a:t>Paper 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1057449100"/>
                  </a:ext>
                </a:extLst>
              </a:tr>
            </a:tbl>
          </a:graphicData>
        </a:graphic>
      </p:graphicFrame>
    </p:spTree>
    <p:extLst>
      <p:ext uri="{BB962C8B-B14F-4D97-AF65-F5344CB8AC3E}">
        <p14:creationId xmlns:p14="http://schemas.microsoft.com/office/powerpoint/2010/main" val="2367543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40460" y="122374"/>
            <a:ext cx="9652897" cy="626373"/>
          </a:xfrm>
        </p:spPr>
        <p:txBody>
          <a:bodyPr>
            <a:normAutofit fontScale="90000"/>
          </a:bodyPr>
          <a:lstStyle/>
          <a:p>
            <a:r>
              <a:rPr lang="en-US" b="1" cap="small" dirty="0">
                <a:solidFill>
                  <a:schemeClr val="bg1"/>
                </a:solidFill>
              </a:rPr>
              <a:t>0.4: Research Questions for the Entire Dissertation</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pic>
        <p:nvPicPr>
          <p:cNvPr id="9" name="Picture 8">
            <a:extLst>
              <a:ext uri="{FF2B5EF4-FFF2-40B4-BE49-F238E27FC236}">
                <a16:creationId xmlns:a16="http://schemas.microsoft.com/office/drawing/2014/main" id="{B8771A1A-DD5E-3145-930E-54499E63EA64}"/>
              </a:ext>
            </a:extLst>
          </p:cNvPr>
          <p:cNvPicPr>
            <a:picLocks noChangeAspect="1"/>
          </p:cNvPicPr>
          <p:nvPr/>
        </p:nvPicPr>
        <p:blipFill rotWithShape="1">
          <a:blip r:embed="rId2"/>
          <a:srcRect l="17603" t="24083" r="17365" b="26458"/>
          <a:stretch/>
        </p:blipFill>
        <p:spPr>
          <a:xfrm>
            <a:off x="11447753" y="91615"/>
            <a:ext cx="633767" cy="626374"/>
          </a:xfrm>
          <a:prstGeom prst="rect">
            <a:avLst/>
          </a:prstGeom>
        </p:spPr>
      </p:pic>
      <p:graphicFrame>
        <p:nvGraphicFramePr>
          <p:cNvPr id="8" name="Table 7">
            <a:extLst>
              <a:ext uri="{FF2B5EF4-FFF2-40B4-BE49-F238E27FC236}">
                <a16:creationId xmlns:a16="http://schemas.microsoft.com/office/drawing/2014/main" id="{80417B0E-1F90-1F63-0543-B803396DF2C0}"/>
              </a:ext>
            </a:extLst>
          </p:cNvPr>
          <p:cNvGraphicFramePr>
            <a:graphicFrameLocks noGrp="1"/>
          </p:cNvGraphicFramePr>
          <p:nvPr>
            <p:extLst>
              <p:ext uri="{D42A27DB-BD31-4B8C-83A1-F6EECF244321}">
                <p14:modId xmlns:p14="http://schemas.microsoft.com/office/powerpoint/2010/main" val="3184999432"/>
              </p:ext>
            </p:extLst>
          </p:nvPr>
        </p:nvGraphicFramePr>
        <p:xfrm>
          <a:off x="170039" y="1331302"/>
          <a:ext cx="11911481" cy="5277797"/>
        </p:xfrm>
        <a:graphic>
          <a:graphicData uri="http://schemas.openxmlformats.org/drawingml/2006/table">
            <a:tbl>
              <a:tblPr firstRow="1" firstCol="1" bandRow="1">
                <a:tableStyleId>{5C22544A-7EE6-4342-B048-85BDC9FD1C3A}</a:tableStyleId>
              </a:tblPr>
              <a:tblGrid>
                <a:gridCol w="966343">
                  <a:extLst>
                    <a:ext uri="{9D8B030D-6E8A-4147-A177-3AD203B41FA5}">
                      <a16:colId xmlns:a16="http://schemas.microsoft.com/office/drawing/2014/main" val="4199105484"/>
                    </a:ext>
                  </a:extLst>
                </a:gridCol>
                <a:gridCol w="10945138">
                  <a:extLst>
                    <a:ext uri="{9D8B030D-6E8A-4147-A177-3AD203B41FA5}">
                      <a16:colId xmlns:a16="http://schemas.microsoft.com/office/drawing/2014/main" val="1388223087"/>
                    </a:ext>
                  </a:extLst>
                </a:gridCol>
              </a:tblGrid>
              <a:tr h="1142075">
                <a:tc>
                  <a:txBody>
                    <a:bodyPr/>
                    <a:lstStyle/>
                    <a:p>
                      <a:pPr marL="0" marR="0" algn="ctr">
                        <a:lnSpc>
                          <a:spcPct val="100000"/>
                        </a:lnSpc>
                        <a:spcBef>
                          <a:spcPts val="0"/>
                        </a:spcBef>
                        <a:spcAft>
                          <a:spcPts val="0"/>
                        </a:spcAft>
                      </a:pPr>
                      <a:r>
                        <a:rPr lang="en-US" sz="2000" dirty="0">
                          <a:effectLst/>
                        </a:rPr>
                        <a:t>Overall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r>
                        <a:rPr lang="en-US" sz="2400" b="0" dirty="0">
                          <a:effectLst/>
                        </a:rPr>
                        <a:t>What are some</a:t>
                      </a:r>
                      <a:r>
                        <a:rPr lang="en-US" sz="2400" dirty="0">
                          <a:effectLst/>
                        </a:rPr>
                        <a:t> educational design considerations</a:t>
                      </a:r>
                      <a:r>
                        <a:rPr lang="en-US" sz="2400" b="0" dirty="0">
                          <a:effectLst/>
                        </a:rPr>
                        <a:t> for promoting</a:t>
                      </a:r>
                      <a:r>
                        <a:rPr lang="en-US" sz="2400" dirty="0">
                          <a:effectLst/>
                        </a:rPr>
                        <a:t> student engagement, </a:t>
                      </a:r>
                    </a:p>
                    <a:p>
                      <a:pPr marL="457200" marR="0" indent="-457200">
                        <a:lnSpc>
                          <a:spcPct val="100000"/>
                        </a:lnSpc>
                        <a:spcBef>
                          <a:spcPts val="0"/>
                        </a:spcBef>
                        <a:spcAft>
                          <a:spcPts val="0"/>
                        </a:spcAft>
                      </a:pPr>
                      <a:r>
                        <a:rPr lang="en-US" sz="2400" b="0" dirty="0">
                          <a:effectLst/>
                        </a:rPr>
                        <a:t>     alongside development of </a:t>
                      </a:r>
                      <a:r>
                        <a:rPr lang="en-US" sz="2400" dirty="0">
                          <a:effectLst/>
                        </a:rPr>
                        <a:t>self-efficacy</a:t>
                      </a:r>
                      <a:r>
                        <a:rPr lang="en-US" sz="2400" b="0" dirty="0">
                          <a:effectLst/>
                        </a:rPr>
                        <a:t>, with young adolescents </a:t>
                      </a:r>
                    </a:p>
                    <a:p>
                      <a:pPr marL="457200" marR="0" indent="-457200">
                        <a:lnSpc>
                          <a:spcPct val="100000"/>
                        </a:lnSpc>
                        <a:spcBef>
                          <a:spcPts val="0"/>
                        </a:spcBef>
                        <a:spcAft>
                          <a:spcPts val="0"/>
                        </a:spcAft>
                      </a:pPr>
                      <a:r>
                        <a:rPr lang="en-US" sz="2400" b="0" dirty="0">
                          <a:effectLst/>
                        </a:rPr>
                        <a:t>     in practices of </a:t>
                      </a:r>
                      <a:r>
                        <a:rPr lang="en-US" sz="2400" dirty="0">
                          <a:effectLst/>
                        </a:rPr>
                        <a:t>science and user-centered engineering?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4071366803"/>
                  </a:ext>
                </a:extLst>
              </a:tr>
              <a:tr h="1288644">
                <a:tc>
                  <a:txBody>
                    <a:bodyPr/>
                    <a:lstStyle/>
                    <a:p>
                      <a:pPr marL="0" marR="0" algn="ctr">
                        <a:lnSpc>
                          <a:spcPct val="100000"/>
                        </a:lnSpc>
                        <a:spcBef>
                          <a:spcPts val="0"/>
                        </a:spcBef>
                        <a:spcAft>
                          <a:spcPts val="0"/>
                        </a:spcAft>
                      </a:pPr>
                      <a:r>
                        <a:rPr lang="en-US" sz="2000" dirty="0">
                          <a:effectLst/>
                        </a:rPr>
                        <a:t>Paper 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r>
                        <a:rPr lang="en-US" sz="2000" u="sng" dirty="0">
                          <a:solidFill>
                            <a:schemeClr val="bg1">
                              <a:lumMod val="50000"/>
                              <a:lumOff val="50000"/>
                            </a:schemeClr>
                          </a:solidFill>
                          <a:effectLst/>
                          <a:latin typeface="+mn-lt"/>
                        </a:rPr>
                        <a:t>Q1.1</a:t>
                      </a:r>
                      <a:r>
                        <a:rPr lang="en-US" sz="2000" u="none" dirty="0">
                          <a:solidFill>
                            <a:schemeClr val="bg1">
                              <a:lumMod val="50000"/>
                              <a:lumOff val="50000"/>
                            </a:schemeClr>
                          </a:solidFill>
                          <a:effectLst/>
                          <a:latin typeface="+mn-lt"/>
                        </a:rPr>
                        <a:t>: engagement (descriptive)</a:t>
                      </a:r>
                    </a:p>
                    <a:p>
                      <a:pPr marL="457200" marR="0" indent="-457200">
                        <a:lnSpc>
                          <a:spcPct val="100000"/>
                        </a:lnSpc>
                        <a:spcBef>
                          <a:spcPts val="0"/>
                        </a:spcBef>
                        <a:spcAft>
                          <a:spcPts val="0"/>
                        </a:spcAft>
                      </a:pPr>
                      <a:r>
                        <a:rPr lang="en-US" sz="2000" u="sng" dirty="0">
                          <a:solidFill>
                            <a:schemeClr val="bg1">
                              <a:lumMod val="50000"/>
                              <a:lumOff val="50000"/>
                            </a:schemeClr>
                          </a:solidFill>
                          <a:effectLst/>
                          <a:latin typeface="+mn-lt"/>
                          <a:ea typeface="Times New Roman" panose="02020603050405020304" pitchFamily="18" charset="0"/>
                          <a:cs typeface="Times New Roman" panose="02020603050405020304" pitchFamily="18" charset="0"/>
                        </a:rPr>
                        <a:t>Q1.2</a:t>
                      </a:r>
                      <a:r>
                        <a:rPr lang="en-US" sz="2000" u="none" dirty="0">
                          <a:solidFill>
                            <a:schemeClr val="bg1">
                              <a:lumMod val="50000"/>
                              <a:lumOff val="50000"/>
                            </a:schemeClr>
                          </a:solidFill>
                          <a:effectLst/>
                          <a:latin typeface="+mn-lt"/>
                          <a:ea typeface="Times New Roman" panose="02020603050405020304" pitchFamily="18" charset="0"/>
                          <a:cs typeface="Times New Roman" panose="02020603050405020304" pitchFamily="18" charset="0"/>
                        </a:rPr>
                        <a:t>: engagement &lt;-&gt; self-efficacy</a:t>
                      </a:r>
                    </a:p>
                    <a:p>
                      <a:pPr marL="457200" marR="0" indent="-457200">
                        <a:lnSpc>
                          <a:spcPct val="100000"/>
                        </a:lnSpc>
                        <a:spcBef>
                          <a:spcPts val="0"/>
                        </a:spcBef>
                        <a:spcAft>
                          <a:spcPts val="0"/>
                        </a:spcAft>
                      </a:pPr>
                      <a:r>
                        <a:rPr lang="en-US" sz="2000" u="sng" dirty="0">
                          <a:solidFill>
                            <a:schemeClr val="bg1">
                              <a:lumMod val="50000"/>
                              <a:lumOff val="50000"/>
                            </a:schemeClr>
                          </a:solidFill>
                          <a:effectLst/>
                          <a:latin typeface="+mn-lt"/>
                          <a:ea typeface="Times New Roman" panose="02020603050405020304" pitchFamily="18" charset="0"/>
                          <a:cs typeface="Times New Roman" panose="02020603050405020304" pitchFamily="18" charset="0"/>
                        </a:rPr>
                        <a:t>Q1.3</a:t>
                      </a:r>
                      <a:r>
                        <a:rPr lang="en-US" sz="2000" u="none" dirty="0">
                          <a:solidFill>
                            <a:schemeClr val="bg1">
                              <a:lumMod val="50000"/>
                              <a:lumOff val="50000"/>
                            </a:schemeClr>
                          </a:solidFill>
                          <a:effectLst/>
                          <a:latin typeface="+mn-lt"/>
                          <a:ea typeface="Times New Roman" panose="02020603050405020304" pitchFamily="18" charset="0"/>
                          <a:cs typeface="Times New Roman" panose="02020603050405020304" pitchFamily="18" charset="0"/>
                        </a:rPr>
                        <a:t>: engagement &lt;-&gt; educational design</a:t>
                      </a:r>
                      <a:endParaRPr lang="en-US" sz="2000" dirty="0">
                        <a:solidFill>
                          <a:schemeClr val="bg1">
                            <a:lumMod val="50000"/>
                            <a:lumOff val="50000"/>
                          </a:schemeClr>
                        </a:solidFill>
                        <a:effectLst/>
                        <a:latin typeface="+mn-lt"/>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2820183124"/>
                  </a:ext>
                </a:extLst>
              </a:tr>
              <a:tr h="1329993">
                <a:tc>
                  <a:txBody>
                    <a:bodyPr/>
                    <a:lstStyle/>
                    <a:p>
                      <a:pPr marL="0" marR="0" algn="ctr">
                        <a:lnSpc>
                          <a:spcPct val="100000"/>
                        </a:lnSpc>
                        <a:spcBef>
                          <a:spcPts val="0"/>
                        </a:spcBef>
                        <a:spcAft>
                          <a:spcPts val="0"/>
                        </a:spcAft>
                      </a:pPr>
                      <a:r>
                        <a:rPr lang="en-US" sz="2000" dirty="0">
                          <a:effectLst/>
                        </a:rPr>
                        <a:t>Paper 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r>
                        <a:rPr lang="en-US" sz="2000" dirty="0">
                          <a:effectLst/>
                        </a:rPr>
                        <a:t>&lt;same as Paper 1, but for OST&gt;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4157511957"/>
                  </a:ext>
                </a:extLst>
              </a:tr>
              <a:tr h="1517085">
                <a:tc>
                  <a:txBody>
                    <a:bodyPr/>
                    <a:lstStyle/>
                    <a:p>
                      <a:pPr marL="0" marR="0" algn="ctr">
                        <a:lnSpc>
                          <a:spcPct val="100000"/>
                        </a:lnSpc>
                        <a:spcBef>
                          <a:spcPts val="0"/>
                        </a:spcBef>
                        <a:spcAft>
                          <a:spcPts val="0"/>
                        </a:spcAft>
                      </a:pPr>
                      <a:r>
                        <a:rPr lang="en-US" sz="2000" dirty="0">
                          <a:effectLst/>
                        </a:rPr>
                        <a:t>Paper 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1057449100"/>
                  </a:ext>
                </a:extLst>
              </a:tr>
            </a:tbl>
          </a:graphicData>
        </a:graphic>
      </p:graphicFrame>
    </p:spTree>
    <p:extLst>
      <p:ext uri="{BB962C8B-B14F-4D97-AF65-F5344CB8AC3E}">
        <p14:creationId xmlns:p14="http://schemas.microsoft.com/office/powerpoint/2010/main" val="4112491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DF8C-9043-514F-86AB-8F62890A8AB0}"/>
              </a:ext>
            </a:extLst>
          </p:cNvPr>
          <p:cNvSpPr>
            <a:spLocks noGrp="1"/>
          </p:cNvSpPr>
          <p:nvPr>
            <p:ph type="title"/>
          </p:nvPr>
        </p:nvSpPr>
        <p:spPr>
          <a:xfrm>
            <a:off x="140460" y="122374"/>
            <a:ext cx="9652897" cy="626373"/>
          </a:xfrm>
        </p:spPr>
        <p:txBody>
          <a:bodyPr>
            <a:normAutofit fontScale="90000"/>
          </a:bodyPr>
          <a:lstStyle/>
          <a:p>
            <a:r>
              <a:rPr lang="en-US" b="1" cap="small" dirty="0">
                <a:solidFill>
                  <a:schemeClr val="bg1"/>
                </a:solidFill>
              </a:rPr>
              <a:t>0.4: Research Questions for the Entire Dissertation</a:t>
            </a:r>
          </a:p>
        </p:txBody>
      </p:sp>
      <p:sp>
        <p:nvSpPr>
          <p:cNvPr id="6" name="Title 1">
            <a:extLst>
              <a:ext uri="{FF2B5EF4-FFF2-40B4-BE49-F238E27FC236}">
                <a16:creationId xmlns:a16="http://schemas.microsoft.com/office/drawing/2014/main" id="{D96288A5-7213-5E44-9A03-51609097C72C}"/>
              </a:ext>
            </a:extLst>
          </p:cNvPr>
          <p:cNvSpPr txBox="1">
            <a:spLocks/>
          </p:cNvSpPr>
          <p:nvPr/>
        </p:nvSpPr>
        <p:spPr>
          <a:xfrm>
            <a:off x="4700859" y="195262"/>
            <a:ext cx="1561170"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9600" cap="small" dirty="0"/>
          </a:p>
        </p:txBody>
      </p:sp>
      <p:pic>
        <p:nvPicPr>
          <p:cNvPr id="9" name="Picture 8">
            <a:extLst>
              <a:ext uri="{FF2B5EF4-FFF2-40B4-BE49-F238E27FC236}">
                <a16:creationId xmlns:a16="http://schemas.microsoft.com/office/drawing/2014/main" id="{B8771A1A-DD5E-3145-930E-54499E63EA64}"/>
              </a:ext>
            </a:extLst>
          </p:cNvPr>
          <p:cNvPicPr>
            <a:picLocks noChangeAspect="1"/>
          </p:cNvPicPr>
          <p:nvPr/>
        </p:nvPicPr>
        <p:blipFill rotWithShape="1">
          <a:blip r:embed="rId2"/>
          <a:srcRect l="17603" t="24083" r="17365" b="26458"/>
          <a:stretch/>
        </p:blipFill>
        <p:spPr>
          <a:xfrm>
            <a:off x="11447753" y="91615"/>
            <a:ext cx="633767" cy="626374"/>
          </a:xfrm>
          <a:prstGeom prst="rect">
            <a:avLst/>
          </a:prstGeom>
        </p:spPr>
      </p:pic>
      <p:graphicFrame>
        <p:nvGraphicFramePr>
          <p:cNvPr id="8" name="Table 7">
            <a:extLst>
              <a:ext uri="{FF2B5EF4-FFF2-40B4-BE49-F238E27FC236}">
                <a16:creationId xmlns:a16="http://schemas.microsoft.com/office/drawing/2014/main" id="{80417B0E-1F90-1F63-0543-B803396DF2C0}"/>
              </a:ext>
            </a:extLst>
          </p:cNvPr>
          <p:cNvGraphicFramePr>
            <a:graphicFrameLocks noGrp="1"/>
          </p:cNvGraphicFramePr>
          <p:nvPr>
            <p:extLst>
              <p:ext uri="{D42A27DB-BD31-4B8C-83A1-F6EECF244321}">
                <p14:modId xmlns:p14="http://schemas.microsoft.com/office/powerpoint/2010/main" val="2272179442"/>
              </p:ext>
            </p:extLst>
          </p:nvPr>
        </p:nvGraphicFramePr>
        <p:xfrm>
          <a:off x="170039" y="1331302"/>
          <a:ext cx="11911481" cy="5277797"/>
        </p:xfrm>
        <a:graphic>
          <a:graphicData uri="http://schemas.openxmlformats.org/drawingml/2006/table">
            <a:tbl>
              <a:tblPr firstRow="1" firstCol="1" bandRow="1">
                <a:tableStyleId>{5C22544A-7EE6-4342-B048-85BDC9FD1C3A}</a:tableStyleId>
              </a:tblPr>
              <a:tblGrid>
                <a:gridCol w="966343">
                  <a:extLst>
                    <a:ext uri="{9D8B030D-6E8A-4147-A177-3AD203B41FA5}">
                      <a16:colId xmlns:a16="http://schemas.microsoft.com/office/drawing/2014/main" val="4199105484"/>
                    </a:ext>
                  </a:extLst>
                </a:gridCol>
                <a:gridCol w="10945138">
                  <a:extLst>
                    <a:ext uri="{9D8B030D-6E8A-4147-A177-3AD203B41FA5}">
                      <a16:colId xmlns:a16="http://schemas.microsoft.com/office/drawing/2014/main" val="1388223087"/>
                    </a:ext>
                  </a:extLst>
                </a:gridCol>
              </a:tblGrid>
              <a:tr h="1142075">
                <a:tc>
                  <a:txBody>
                    <a:bodyPr/>
                    <a:lstStyle/>
                    <a:p>
                      <a:pPr marL="0" marR="0" algn="ctr">
                        <a:lnSpc>
                          <a:spcPct val="100000"/>
                        </a:lnSpc>
                        <a:spcBef>
                          <a:spcPts val="0"/>
                        </a:spcBef>
                        <a:spcAft>
                          <a:spcPts val="0"/>
                        </a:spcAft>
                      </a:pPr>
                      <a:r>
                        <a:rPr lang="en-US" sz="2000" dirty="0">
                          <a:effectLst/>
                        </a:rPr>
                        <a:t>Overall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r>
                        <a:rPr lang="en-US" sz="2400" b="0" dirty="0">
                          <a:effectLst/>
                        </a:rPr>
                        <a:t>What are some</a:t>
                      </a:r>
                      <a:r>
                        <a:rPr lang="en-US" sz="2400" dirty="0">
                          <a:effectLst/>
                        </a:rPr>
                        <a:t> educational design considerations</a:t>
                      </a:r>
                      <a:r>
                        <a:rPr lang="en-US" sz="2400" b="0" dirty="0">
                          <a:effectLst/>
                        </a:rPr>
                        <a:t> for promoting</a:t>
                      </a:r>
                      <a:r>
                        <a:rPr lang="en-US" sz="2400" dirty="0">
                          <a:effectLst/>
                        </a:rPr>
                        <a:t> student engagement, </a:t>
                      </a:r>
                    </a:p>
                    <a:p>
                      <a:pPr marL="457200" marR="0" indent="-457200">
                        <a:lnSpc>
                          <a:spcPct val="100000"/>
                        </a:lnSpc>
                        <a:spcBef>
                          <a:spcPts val="0"/>
                        </a:spcBef>
                        <a:spcAft>
                          <a:spcPts val="0"/>
                        </a:spcAft>
                      </a:pPr>
                      <a:r>
                        <a:rPr lang="en-US" sz="2400" b="0" dirty="0">
                          <a:effectLst/>
                        </a:rPr>
                        <a:t>     alongside development of </a:t>
                      </a:r>
                      <a:r>
                        <a:rPr lang="en-US" sz="2400" dirty="0">
                          <a:effectLst/>
                        </a:rPr>
                        <a:t>self-efficacy</a:t>
                      </a:r>
                      <a:r>
                        <a:rPr lang="en-US" sz="2400" b="0" dirty="0">
                          <a:effectLst/>
                        </a:rPr>
                        <a:t>, with young adolescents </a:t>
                      </a:r>
                    </a:p>
                    <a:p>
                      <a:pPr marL="457200" marR="0" indent="-457200">
                        <a:lnSpc>
                          <a:spcPct val="100000"/>
                        </a:lnSpc>
                        <a:spcBef>
                          <a:spcPts val="0"/>
                        </a:spcBef>
                        <a:spcAft>
                          <a:spcPts val="0"/>
                        </a:spcAft>
                      </a:pPr>
                      <a:r>
                        <a:rPr lang="en-US" sz="2400" b="0" dirty="0">
                          <a:effectLst/>
                        </a:rPr>
                        <a:t>     in practices of </a:t>
                      </a:r>
                      <a:r>
                        <a:rPr lang="en-US" sz="2400" dirty="0">
                          <a:effectLst/>
                        </a:rPr>
                        <a:t>science and user-centered engineering?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4071366803"/>
                  </a:ext>
                </a:extLst>
              </a:tr>
              <a:tr h="1288644">
                <a:tc>
                  <a:txBody>
                    <a:bodyPr/>
                    <a:lstStyle/>
                    <a:p>
                      <a:pPr marL="0" marR="0" algn="ctr">
                        <a:lnSpc>
                          <a:spcPct val="100000"/>
                        </a:lnSpc>
                        <a:spcBef>
                          <a:spcPts val="0"/>
                        </a:spcBef>
                        <a:spcAft>
                          <a:spcPts val="0"/>
                        </a:spcAft>
                      </a:pPr>
                      <a:r>
                        <a:rPr lang="en-US" sz="2000" dirty="0">
                          <a:effectLst/>
                        </a:rPr>
                        <a:t>Paper 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r>
                        <a:rPr lang="en-US" sz="2000" u="sng" dirty="0">
                          <a:solidFill>
                            <a:schemeClr val="bg1">
                              <a:lumMod val="50000"/>
                              <a:lumOff val="50000"/>
                            </a:schemeClr>
                          </a:solidFill>
                          <a:effectLst/>
                          <a:latin typeface="+mn-lt"/>
                        </a:rPr>
                        <a:t>Q1.1</a:t>
                      </a:r>
                      <a:r>
                        <a:rPr lang="en-US" sz="2000" u="none" dirty="0">
                          <a:solidFill>
                            <a:schemeClr val="bg1">
                              <a:lumMod val="50000"/>
                              <a:lumOff val="50000"/>
                            </a:schemeClr>
                          </a:solidFill>
                          <a:effectLst/>
                          <a:latin typeface="+mn-lt"/>
                        </a:rPr>
                        <a:t>: engagement (descriptive)</a:t>
                      </a:r>
                    </a:p>
                    <a:p>
                      <a:pPr marL="457200" marR="0" indent="-457200">
                        <a:lnSpc>
                          <a:spcPct val="100000"/>
                        </a:lnSpc>
                        <a:spcBef>
                          <a:spcPts val="0"/>
                        </a:spcBef>
                        <a:spcAft>
                          <a:spcPts val="0"/>
                        </a:spcAft>
                      </a:pPr>
                      <a:r>
                        <a:rPr lang="en-US" sz="2000" u="sng" dirty="0">
                          <a:solidFill>
                            <a:schemeClr val="bg1">
                              <a:lumMod val="50000"/>
                              <a:lumOff val="50000"/>
                            </a:schemeClr>
                          </a:solidFill>
                          <a:effectLst/>
                          <a:latin typeface="+mn-lt"/>
                          <a:ea typeface="Times New Roman" panose="02020603050405020304" pitchFamily="18" charset="0"/>
                          <a:cs typeface="Times New Roman" panose="02020603050405020304" pitchFamily="18" charset="0"/>
                        </a:rPr>
                        <a:t>Q1.2</a:t>
                      </a:r>
                      <a:r>
                        <a:rPr lang="en-US" sz="2000" u="none" dirty="0">
                          <a:solidFill>
                            <a:schemeClr val="bg1">
                              <a:lumMod val="50000"/>
                              <a:lumOff val="50000"/>
                            </a:schemeClr>
                          </a:solidFill>
                          <a:effectLst/>
                          <a:latin typeface="+mn-lt"/>
                          <a:ea typeface="Times New Roman" panose="02020603050405020304" pitchFamily="18" charset="0"/>
                          <a:cs typeface="Times New Roman" panose="02020603050405020304" pitchFamily="18" charset="0"/>
                        </a:rPr>
                        <a:t>: engagement &lt;-&gt; self-efficacy</a:t>
                      </a:r>
                    </a:p>
                    <a:p>
                      <a:pPr marL="457200" marR="0" indent="-457200">
                        <a:lnSpc>
                          <a:spcPct val="100000"/>
                        </a:lnSpc>
                        <a:spcBef>
                          <a:spcPts val="0"/>
                        </a:spcBef>
                        <a:spcAft>
                          <a:spcPts val="0"/>
                        </a:spcAft>
                      </a:pPr>
                      <a:r>
                        <a:rPr lang="en-US" sz="2000" u="sng" dirty="0">
                          <a:solidFill>
                            <a:schemeClr val="bg1">
                              <a:lumMod val="50000"/>
                              <a:lumOff val="50000"/>
                            </a:schemeClr>
                          </a:solidFill>
                          <a:effectLst/>
                          <a:latin typeface="+mn-lt"/>
                          <a:ea typeface="Times New Roman" panose="02020603050405020304" pitchFamily="18" charset="0"/>
                          <a:cs typeface="Times New Roman" panose="02020603050405020304" pitchFamily="18" charset="0"/>
                        </a:rPr>
                        <a:t>Q1.3</a:t>
                      </a:r>
                      <a:r>
                        <a:rPr lang="en-US" sz="2000" u="none" dirty="0">
                          <a:solidFill>
                            <a:schemeClr val="bg1">
                              <a:lumMod val="50000"/>
                              <a:lumOff val="50000"/>
                            </a:schemeClr>
                          </a:solidFill>
                          <a:effectLst/>
                          <a:latin typeface="+mn-lt"/>
                          <a:ea typeface="Times New Roman" panose="02020603050405020304" pitchFamily="18" charset="0"/>
                          <a:cs typeface="Times New Roman" panose="02020603050405020304" pitchFamily="18" charset="0"/>
                        </a:rPr>
                        <a:t>: engagement &lt;-&gt; educational design</a:t>
                      </a:r>
                      <a:endParaRPr lang="en-US" sz="2000" dirty="0">
                        <a:solidFill>
                          <a:schemeClr val="bg1">
                            <a:lumMod val="50000"/>
                            <a:lumOff val="50000"/>
                          </a:schemeClr>
                        </a:solidFill>
                        <a:effectLst/>
                        <a:latin typeface="+mn-lt"/>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2820183124"/>
                  </a:ext>
                </a:extLst>
              </a:tr>
              <a:tr h="1329993">
                <a:tc>
                  <a:txBody>
                    <a:bodyPr/>
                    <a:lstStyle/>
                    <a:p>
                      <a:pPr marL="0" marR="0" algn="ctr">
                        <a:lnSpc>
                          <a:spcPct val="100000"/>
                        </a:lnSpc>
                        <a:spcBef>
                          <a:spcPts val="0"/>
                        </a:spcBef>
                        <a:spcAft>
                          <a:spcPts val="0"/>
                        </a:spcAft>
                      </a:pPr>
                      <a:r>
                        <a:rPr lang="en-US" sz="2000" dirty="0">
                          <a:effectLst/>
                        </a:rPr>
                        <a:t>Paper 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r>
                        <a:rPr lang="en-US" sz="2000" dirty="0">
                          <a:solidFill>
                            <a:schemeClr val="bg1">
                              <a:lumMod val="50000"/>
                              <a:lumOff val="50000"/>
                            </a:schemeClr>
                          </a:solidFill>
                          <a:effectLst/>
                        </a:rPr>
                        <a:t>&lt;same as Paper 1, but for OST&gt;</a:t>
                      </a:r>
                      <a:endParaRPr lang="en-US" sz="2000" dirty="0">
                        <a:solidFill>
                          <a:schemeClr val="bg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4157511957"/>
                  </a:ext>
                </a:extLst>
              </a:tr>
              <a:tr h="1517085">
                <a:tc>
                  <a:txBody>
                    <a:bodyPr/>
                    <a:lstStyle/>
                    <a:p>
                      <a:pPr marL="0" marR="0" algn="ctr">
                        <a:lnSpc>
                          <a:spcPct val="100000"/>
                        </a:lnSpc>
                        <a:spcBef>
                          <a:spcPts val="0"/>
                        </a:spcBef>
                        <a:spcAft>
                          <a:spcPts val="0"/>
                        </a:spcAft>
                      </a:pPr>
                      <a:r>
                        <a:rPr lang="en-US" sz="2000" dirty="0">
                          <a:effectLst/>
                        </a:rPr>
                        <a:t>Paper 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tc>
                  <a:txBody>
                    <a:bodyPr/>
                    <a:lstStyle/>
                    <a:p>
                      <a:pPr marL="457200" marR="0" indent="-457200">
                        <a:lnSpc>
                          <a:spcPct val="100000"/>
                        </a:lnSpc>
                        <a:spcBef>
                          <a:spcPts val="0"/>
                        </a:spcBef>
                        <a:spcAft>
                          <a:spcPts val="0"/>
                        </a:spcAft>
                      </a:pPr>
                      <a:r>
                        <a:rPr lang="en-US" sz="2000" u="sng" dirty="0">
                          <a:effectLst/>
                          <a:latin typeface="+mn-lt"/>
                        </a:rPr>
                        <a:t>Q3.1</a:t>
                      </a:r>
                      <a:r>
                        <a:rPr lang="en-US" sz="2000" u="none" dirty="0">
                          <a:effectLst/>
                          <a:latin typeface="+mn-lt"/>
                        </a:rPr>
                        <a:t>: ed. design &lt;-&gt; engagement &lt;-&gt; self-efficacy</a:t>
                      </a:r>
                    </a:p>
                    <a:p>
                      <a:pPr marL="457200" marR="0" indent="-457200">
                        <a:lnSpc>
                          <a:spcPct val="100000"/>
                        </a:lnSpc>
                        <a:spcBef>
                          <a:spcPts val="0"/>
                        </a:spcBef>
                        <a:spcAft>
                          <a:spcPts val="0"/>
                        </a:spcAft>
                      </a:pPr>
                      <a:r>
                        <a:rPr lang="en-US" sz="2000" u="sng" dirty="0">
                          <a:effectLst/>
                          <a:latin typeface="+mn-lt"/>
                          <a:ea typeface="Times New Roman" panose="02020603050405020304" pitchFamily="18" charset="0"/>
                          <a:cs typeface="Times New Roman" panose="02020603050405020304" pitchFamily="18" charset="0"/>
                        </a:rPr>
                        <a:t>Q3.2</a:t>
                      </a:r>
                      <a:r>
                        <a:rPr lang="en-US" sz="2000" u="none" dirty="0">
                          <a:effectLst/>
                          <a:latin typeface="+mn-lt"/>
                          <a:ea typeface="Times New Roman" panose="02020603050405020304" pitchFamily="18" charset="0"/>
                          <a:cs typeface="Times New Roman" panose="02020603050405020304" pitchFamily="18" charset="0"/>
                        </a:rPr>
                        <a:t>: ed. design IST ≠ ed. design OST</a:t>
                      </a:r>
                    </a:p>
                    <a:p>
                      <a:pPr marL="457200" marR="0" indent="-457200">
                        <a:lnSpc>
                          <a:spcPct val="100000"/>
                        </a:lnSpc>
                        <a:spcBef>
                          <a:spcPts val="0"/>
                        </a:spcBef>
                        <a:spcAft>
                          <a:spcPts val="0"/>
                        </a:spcAft>
                      </a:pPr>
                      <a:r>
                        <a:rPr lang="en-US" sz="2000" u="sng" dirty="0">
                          <a:effectLst/>
                          <a:latin typeface="+mn-lt"/>
                          <a:ea typeface="Times New Roman" panose="02020603050405020304" pitchFamily="18" charset="0"/>
                          <a:cs typeface="Times New Roman" panose="02020603050405020304" pitchFamily="18" charset="0"/>
                        </a:rPr>
                        <a:t>Q3.3</a:t>
                      </a:r>
                      <a:r>
                        <a:rPr lang="en-US" sz="2000" u="none" dirty="0">
                          <a:effectLst/>
                          <a:latin typeface="+mn-lt"/>
                          <a:ea typeface="Times New Roman" panose="02020603050405020304" pitchFamily="18" charset="0"/>
                          <a:cs typeface="Times New Roman" panose="02020603050405020304" pitchFamily="18" charset="0"/>
                        </a:rPr>
                        <a:t>: ed. design IST = ed. design IST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60" marR="33560" marT="0" marB="0" anchor="ctr"/>
                </a:tc>
                <a:extLst>
                  <a:ext uri="{0D108BD9-81ED-4DB2-BD59-A6C34878D82A}">
                    <a16:rowId xmlns:a16="http://schemas.microsoft.com/office/drawing/2014/main" val="1057449100"/>
                  </a:ext>
                </a:extLst>
              </a:tr>
            </a:tbl>
          </a:graphicData>
        </a:graphic>
      </p:graphicFrame>
    </p:spTree>
    <p:extLst>
      <p:ext uri="{BB962C8B-B14F-4D97-AF65-F5344CB8AC3E}">
        <p14:creationId xmlns:p14="http://schemas.microsoft.com/office/powerpoint/2010/main" val="33732595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3425</TotalTime>
  <Words>6008</Words>
  <Application>Microsoft Macintosh PowerPoint</Application>
  <PresentationFormat>Widescreen</PresentationFormat>
  <Paragraphs>467</Paragraphs>
  <Slides>44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Times New Roman</vt:lpstr>
      <vt:lpstr>Celestial</vt:lpstr>
      <vt:lpstr>Student Engagement in  Science and User-Centered Engineering: Educational Designs with Young Adolescents  in an Invention Camp and Classroom Unit </vt:lpstr>
      <vt:lpstr>Overview of Presentation</vt:lpstr>
      <vt:lpstr>0.1: Positionality</vt:lpstr>
      <vt:lpstr>0.2: Rationale: Research Problem                                </vt:lpstr>
      <vt:lpstr>0.3: Conceptual Framework                                </vt:lpstr>
      <vt:lpstr>0.4: Research Questions for the Entire Dissertation</vt:lpstr>
      <vt:lpstr>0.4: Research Questions for the Entire Dissertation</vt:lpstr>
      <vt:lpstr>0.4: Research Questions for the Entire Dissertation</vt:lpstr>
      <vt:lpstr>0.4: Research Questions for the Entire Dissertation</vt:lpstr>
      <vt:lpstr>0.5: Methodology</vt:lpstr>
      <vt:lpstr>0.6 Methods: Settings, Participants, &amp; Research Designs</vt:lpstr>
      <vt:lpstr>1.0: Paper 1, Title and Target Journal</vt:lpstr>
      <vt:lpstr>1.1: Paper 1, Literature Review (concise)</vt:lpstr>
      <vt:lpstr>1.2: Paper 1, Selected Findings + Implications</vt:lpstr>
      <vt:lpstr>2.0: Paper 2, Title and Target Journal</vt:lpstr>
      <vt:lpstr>2.1: Paper 2, Literature Review (concise)</vt:lpstr>
      <vt:lpstr>2.2: Paper 2, Selected Findings + Implications</vt:lpstr>
      <vt:lpstr>3.0: Paper 3, Title and Target Journal</vt:lpstr>
      <vt:lpstr>4.0: Discussion of the Three-Paper Set</vt:lpstr>
      <vt:lpstr>4.1.1: Integrated Findings: Engagement ( / Engaging)</vt:lpstr>
      <vt:lpstr>4.1.2 &amp; 4.1.3: Integrated Findings:   Self-Efficacy &amp; Educational Design</vt:lpstr>
      <vt:lpstr>4.2: Contributions to the fields of…</vt:lpstr>
      <vt:lpstr>4.3: Future Directions</vt:lpstr>
      <vt:lpstr>4.4: Closing Remarks</vt:lpstr>
      <vt:lpstr>5. References + Feedback</vt:lpstr>
      <vt:lpstr>Extra slides start here</vt:lpstr>
      <vt:lpstr>My Support System: Dedication + Acknowledgements</vt:lpstr>
      <vt:lpstr>0.1: Positionality</vt:lpstr>
      <vt:lpstr>1.1: Paper 1, Literature Review (verbose)</vt:lpstr>
      <vt:lpstr>1.2: Paper 1, Context + Data Sourcing</vt:lpstr>
      <vt:lpstr>1.3: Paper 1, Selected Findings + Implications (verbose)</vt:lpstr>
      <vt:lpstr>2.1: Paper 2, Literature Review (verbose)</vt:lpstr>
      <vt:lpstr>2.2: Paper 2, Context + Data Sourcing</vt:lpstr>
      <vt:lpstr>2.3: Paper 2, Selected Findings + Implications (verbose)</vt:lpstr>
      <vt:lpstr>3.1: Paper 3, Literature Review (verbose)</vt:lpstr>
      <vt:lpstr>3.3: Paper 3, Selected Findings + Implications (verbose)</vt:lpstr>
      <vt:lpstr>4.4: Closing Remarks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J</dc:creator>
  <cp:lastModifiedBy>Dave [he/él] J</cp:lastModifiedBy>
  <cp:revision>162</cp:revision>
  <dcterms:created xsi:type="dcterms:W3CDTF">2021-03-31T16:53:32Z</dcterms:created>
  <dcterms:modified xsi:type="dcterms:W3CDTF">2022-05-02T14:01:13Z</dcterms:modified>
</cp:coreProperties>
</file>